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0" autoAdjust="0"/>
    <p:restoredTop sz="94648" autoAdjust="0"/>
  </p:normalViewPr>
  <p:slideViewPr>
    <p:cSldViewPr>
      <p:cViewPr varScale="1">
        <p:scale>
          <a:sx n="64" d="100"/>
          <a:sy n="64" d="100"/>
        </p:scale>
        <p:origin x="-1336" y="-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11/19/2023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990600"/>
            <a:ext cx="7772400" cy="3276600"/>
          </a:xfrm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solidFill>
                  <a:schemeClr val="tx1"/>
                </a:solidFill>
                <a:latin typeface="SutonnyMJ" pitchFamily="2" charset="0"/>
              </a:rPr>
              <a:t/>
            </a:r>
            <a:br>
              <a:rPr lang="en-US" sz="4800" dirty="0" smtClean="0">
                <a:solidFill>
                  <a:schemeClr val="tx1"/>
                </a:solidFill>
                <a:latin typeface="SutonnyMJ" pitchFamily="2" charset="0"/>
              </a:rPr>
            </a:br>
            <a:r>
              <a:rPr lang="en-US" sz="4800" dirty="0" err="1" smtClean="0">
                <a:solidFill>
                  <a:srgbClr val="C00000"/>
                </a:solidFill>
                <a:latin typeface="Nikosh" pitchFamily="2" charset="0"/>
                <a:cs typeface="Nikosh" pitchFamily="2" charset="0"/>
              </a:rPr>
              <a:t>ইসমত</a:t>
            </a:r>
            <a:r>
              <a:rPr lang="en-US" sz="4800" dirty="0" smtClean="0">
                <a:solidFill>
                  <a:srgbClr val="C0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4800" dirty="0" err="1" smtClean="0">
                <a:solidFill>
                  <a:srgbClr val="C00000"/>
                </a:solidFill>
                <a:latin typeface="Nikosh" pitchFamily="2" charset="0"/>
                <a:cs typeface="Nikosh" pitchFamily="2" charset="0"/>
              </a:rPr>
              <a:t>আরা</a:t>
            </a:r>
            <a:r>
              <a:rPr lang="en-US" sz="4800" dirty="0" smtClean="0">
                <a:solidFill>
                  <a:srgbClr val="C0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4800" dirty="0" err="1" smtClean="0">
                <a:solidFill>
                  <a:srgbClr val="C00000"/>
                </a:solidFill>
                <a:latin typeface="Nikosh" pitchFamily="2" charset="0"/>
                <a:cs typeface="Nikosh" pitchFamily="2" charset="0"/>
              </a:rPr>
              <a:t>ইরা</a:t>
            </a:r>
            <a:r>
              <a:rPr lang="en-US" sz="4800" dirty="0" smtClean="0">
                <a:solidFill>
                  <a:srgbClr val="C00000"/>
                </a:solidFill>
                <a:latin typeface="Nikosh" pitchFamily="2" charset="0"/>
                <a:cs typeface="Nikosh" pitchFamily="2" charset="0"/>
              </a:rPr>
              <a:t/>
            </a:r>
            <a:br>
              <a:rPr lang="en-US" sz="4800" dirty="0" smtClean="0">
                <a:solidFill>
                  <a:srgbClr val="C00000"/>
                </a:solidFill>
                <a:latin typeface="Nikosh" pitchFamily="2" charset="0"/>
                <a:cs typeface="Nikosh" pitchFamily="2" charset="0"/>
              </a:rPr>
            </a:br>
            <a:r>
              <a:rPr lang="en-US" sz="4800" dirty="0" err="1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ইন্সট্রাক্টর</a:t>
            </a:r>
            <a:r>
              <a:rPr lang="en-US" sz="48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 (</a:t>
            </a:r>
            <a:r>
              <a:rPr lang="en-US" sz="4800" dirty="0" err="1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বাংলা</a:t>
            </a:r>
            <a:r>
              <a:rPr lang="en-US" sz="48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) </a:t>
            </a:r>
            <a:br>
              <a:rPr lang="en-US" sz="48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</a:br>
            <a:r>
              <a:rPr lang="en-US" sz="4800" dirty="0" err="1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আক্কেলপুর</a:t>
            </a:r>
            <a:r>
              <a:rPr lang="en-US" sz="48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4800" dirty="0" err="1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সরকারি</a:t>
            </a:r>
            <a:r>
              <a:rPr lang="en-US" sz="48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4800" dirty="0" err="1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টেকনিক্যাল</a:t>
            </a:r>
            <a:r>
              <a:rPr lang="en-US" sz="48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sz="4800" dirty="0" err="1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স্কুল</a:t>
            </a:r>
            <a:r>
              <a:rPr lang="en-US" sz="48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 ও </a:t>
            </a:r>
            <a:r>
              <a:rPr lang="en-US" sz="4800" dirty="0" err="1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কলেজ</a:t>
            </a:r>
            <a:r>
              <a:rPr lang="en-US" sz="48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, </a:t>
            </a:r>
            <a:r>
              <a:rPr lang="en-US" sz="4800" dirty="0" err="1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জয়পুরহাট</a:t>
            </a:r>
            <a:r>
              <a:rPr lang="en-US" sz="4800" dirty="0" smtClean="0">
                <a:solidFill>
                  <a:schemeClr val="tx1"/>
                </a:solidFill>
                <a:latin typeface="Nikosh" pitchFamily="2" charset="0"/>
                <a:cs typeface="Nikosh" pitchFamily="2" charset="0"/>
              </a:rPr>
              <a:t>।</a:t>
            </a:r>
            <a:endParaRPr lang="en-US" sz="4800" dirty="0">
              <a:solidFill>
                <a:schemeClr val="tx1"/>
              </a:solidFill>
              <a:latin typeface="SutonnyMJ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5079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cover/>
      </p:transition>
    </mc:Choice>
    <mc:Fallback>
      <p:transition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বাংলা</a:t>
            </a:r>
            <a:r>
              <a:rPr lang="en-US" b="1" dirty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ব্যাকরণ</a:t>
            </a:r>
            <a:r>
              <a:rPr lang="en-US" b="1" dirty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ও </a:t>
            </a:r>
            <a:r>
              <a:rPr lang="en-US" b="1" dirty="0" err="1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নির্মিত</a:t>
            </a:r>
            <a:r>
              <a:rPr lang="en-US" b="1" dirty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/>
            </a:r>
            <a:br>
              <a:rPr lang="en-US" b="1" dirty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</a:br>
            <a:r>
              <a:rPr lang="en-US" b="1" dirty="0" err="1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অষ্টম</a:t>
            </a:r>
            <a:r>
              <a:rPr lang="en-US" b="1" dirty="0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Nikosh" pitchFamily="2" charset="0"/>
                <a:cs typeface="Nikosh" pitchFamily="2" charset="0"/>
              </a:rPr>
              <a:t>শ্রেণি</a:t>
            </a:r>
            <a:endParaRPr lang="en-US" b="1" dirty="0">
              <a:solidFill>
                <a:srgbClr val="FF0000"/>
              </a:solidFill>
              <a:latin typeface="Nikosh" pitchFamily="2" charset="0"/>
              <a:cs typeface="Nikosh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8200" y="1857613"/>
            <a:ext cx="51054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u="sng" dirty="0" err="1">
                <a:solidFill>
                  <a:srgbClr val="000066"/>
                </a:solidFill>
                <a:latin typeface="Nikosh" pitchFamily="2" charset="0"/>
                <a:cs typeface="Nikosh" pitchFamily="2" charset="0"/>
              </a:rPr>
              <a:t>সন্ধি</a:t>
            </a:r>
            <a:endParaRPr lang="en-US" sz="3000" b="1" u="sng" dirty="0">
              <a:solidFill>
                <a:srgbClr val="000066"/>
              </a:solidFill>
              <a:latin typeface="Nikosh" pitchFamily="2" charset="0"/>
              <a:cs typeface="Nikosh" pitchFamily="2" charset="0"/>
            </a:endParaRPr>
          </a:p>
          <a:p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আজকে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আমরা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যা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যা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জানব</a:t>
            </a:r>
            <a:endParaRPr lang="en-US" sz="3000" dirty="0">
              <a:latin typeface="Nikosh" pitchFamily="2" charset="0"/>
              <a:cs typeface="Nikosh" pitchFamily="2" charset="0"/>
            </a:endParaRPr>
          </a:p>
          <a:p>
            <a:r>
              <a:rPr lang="en-US" sz="3000" dirty="0">
                <a:latin typeface="Nikosh" pitchFamily="2" charset="0"/>
                <a:cs typeface="Nikosh" pitchFamily="2" charset="0"/>
              </a:rPr>
              <a:t>১।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সন্ধি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কি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? </a:t>
            </a:r>
          </a:p>
          <a:p>
            <a:r>
              <a:rPr lang="en-US" sz="3000" dirty="0">
                <a:latin typeface="Nikosh" pitchFamily="2" charset="0"/>
                <a:cs typeface="Nikosh" pitchFamily="2" charset="0"/>
              </a:rPr>
              <a:t>২।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সন্ধিতে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কি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হয়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?</a:t>
            </a:r>
          </a:p>
          <a:p>
            <a:r>
              <a:rPr lang="en-US" sz="3000" dirty="0">
                <a:latin typeface="Nikosh" pitchFamily="2" charset="0"/>
                <a:cs typeface="Nikosh" pitchFamily="2" charset="0"/>
              </a:rPr>
              <a:t>৩।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কিভাবে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সন্ধি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করতে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হয়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?</a:t>
            </a:r>
          </a:p>
          <a:p>
            <a:r>
              <a:rPr lang="en-US" sz="3000" dirty="0">
                <a:latin typeface="Nikosh" pitchFamily="2" charset="0"/>
                <a:cs typeface="Nikosh" pitchFamily="2" charset="0"/>
              </a:rPr>
              <a:t>৪।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সন্ধির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প্রকারভেদ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?</a:t>
            </a:r>
          </a:p>
          <a:p>
            <a:r>
              <a:rPr lang="en-US" sz="3000" dirty="0">
                <a:latin typeface="Nikosh" pitchFamily="2" charset="0"/>
                <a:cs typeface="Nikosh" pitchFamily="2" charset="0"/>
              </a:rPr>
              <a:t>৫।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সন্ধির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মৌলিক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কিছু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নিয়ম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।</a:t>
            </a:r>
          </a:p>
        </p:txBody>
      </p:sp>
    </p:spTree>
    <p:extLst>
      <p:ext uri="{BB962C8B-B14F-4D97-AF65-F5344CB8AC3E}">
        <p14:creationId xmlns:p14="http://schemas.microsoft.com/office/powerpoint/2010/main" val="15759293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cover/>
      </p:transition>
    </mc:Choice>
    <mc:Fallback>
      <p:transition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768489"/>
            <a:ext cx="7620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000" dirty="0">
                <a:latin typeface="Nikosh" pitchFamily="2" charset="0"/>
                <a:cs typeface="Nikosh" pitchFamily="2" charset="0"/>
              </a:rPr>
              <a:t>১।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সন্ধি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শব্দের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অর্থ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মিলন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।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পাশাপাশি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অবস্থিত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দুটো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ধ্বনির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মিলনের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ফলে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যদি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এক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ধ্বনি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সৃষ্টি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হয়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,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তবে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তাকে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সন্ধি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বলে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। </a:t>
            </a:r>
            <a:endParaRPr lang="en-US" sz="3000" dirty="0" smtClean="0">
              <a:latin typeface="Nikosh" pitchFamily="2" charset="0"/>
              <a:cs typeface="Nikosh" pitchFamily="2" charset="0"/>
            </a:endParaRPr>
          </a:p>
          <a:p>
            <a:r>
              <a:rPr lang="en-US" sz="3000" dirty="0" err="1" smtClean="0">
                <a:latin typeface="Nikosh" pitchFamily="2" charset="0"/>
                <a:cs typeface="Nikosh" pitchFamily="2" charset="0"/>
              </a:rPr>
              <a:t>নব+অন্ন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=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নবান্ন</a:t>
            </a:r>
            <a:r>
              <a:rPr lang="en-US" sz="3000" dirty="0" smtClean="0">
                <a:latin typeface="Nikosh" pitchFamily="2" charset="0"/>
                <a:cs typeface="Nikosh" pitchFamily="2" charset="0"/>
              </a:rPr>
              <a:t>।</a:t>
            </a:r>
          </a:p>
          <a:p>
            <a:r>
              <a:rPr lang="en-US" sz="3000" dirty="0">
                <a:latin typeface="Nikosh" pitchFamily="2" charset="0"/>
                <a:cs typeface="Nikosh" pitchFamily="2" charset="0"/>
              </a:rPr>
              <a:t> </a:t>
            </a:r>
          </a:p>
          <a:p>
            <a:r>
              <a:rPr lang="en-US" sz="3000" dirty="0">
                <a:latin typeface="Nikosh" pitchFamily="2" charset="0"/>
                <a:cs typeface="Nikosh" pitchFamily="2" charset="0"/>
              </a:rPr>
              <a:t>২।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সন্ধিতে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চার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ধরণের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পরিবতর্ন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হয়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। </a:t>
            </a:r>
          </a:p>
          <a:p>
            <a:r>
              <a:rPr lang="en-US" sz="3000" dirty="0">
                <a:latin typeface="Nikosh" pitchFamily="2" charset="0"/>
                <a:cs typeface="Nikosh" pitchFamily="2" charset="0"/>
              </a:rPr>
              <a:t>(ক)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উভয়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ধ্বনি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মিলে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একটি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ধ্বনি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হয়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। </a:t>
            </a:r>
          </a:p>
          <a:p>
            <a:r>
              <a:rPr lang="en-US" sz="3000" dirty="0" err="1">
                <a:latin typeface="Nikosh" pitchFamily="2" charset="0"/>
                <a:cs typeface="Nikosh" pitchFamily="2" charset="0"/>
              </a:rPr>
              <a:t>নব+অন্ন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=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নবান্ন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।</a:t>
            </a:r>
          </a:p>
          <a:p>
            <a:r>
              <a:rPr lang="en-US" sz="3000" dirty="0" err="1">
                <a:latin typeface="Nikosh" pitchFamily="2" charset="0"/>
                <a:cs typeface="Nikosh" pitchFamily="2" charset="0"/>
              </a:rPr>
              <a:t>প্রথম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অংশের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শেষ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ধ্বনি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এবং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২য়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অংশের</a:t>
            </a:r>
            <a:endParaRPr lang="en-US" sz="3000" dirty="0">
              <a:latin typeface="Nikosh" pitchFamily="2" charset="0"/>
              <a:cs typeface="Nikosh" pitchFamily="2" charset="0"/>
            </a:endParaRPr>
          </a:p>
          <a:p>
            <a:r>
              <a:rPr lang="en-US" sz="3000" dirty="0" err="1">
                <a:latin typeface="Nikosh" pitchFamily="2" charset="0"/>
                <a:cs typeface="Nikosh" pitchFamily="2" charset="0"/>
              </a:rPr>
              <a:t>প্রথম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ধ্বনি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মিলে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এখানে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অ+অ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= আ 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হয়েছে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। </a:t>
            </a:r>
            <a:endParaRPr lang="en-US" sz="3000" dirty="0" smtClean="0">
              <a:latin typeface="Nikosh" pitchFamily="2" charset="0"/>
              <a:cs typeface="Nikosh" pitchFamily="2" charset="0"/>
            </a:endParaRPr>
          </a:p>
          <a:p>
            <a:r>
              <a:rPr lang="en-US" sz="3000" dirty="0">
                <a:latin typeface="Nikosh" pitchFamily="2" charset="0"/>
                <a:cs typeface="Nikosh" pitchFamily="2" charset="0"/>
              </a:rPr>
              <a:t>(খ)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একটি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ধ্বনি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বদলে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যায়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। </a:t>
            </a:r>
          </a:p>
          <a:p>
            <a:r>
              <a:rPr lang="en-US" sz="3000" dirty="0">
                <a:latin typeface="Nikosh" pitchFamily="2" charset="0"/>
                <a:cs typeface="Nikosh" pitchFamily="2" charset="0"/>
              </a:rPr>
              <a:t>(গ)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একটি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ধ্বনি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লোপ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পায়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।</a:t>
            </a:r>
          </a:p>
          <a:p>
            <a:r>
              <a:rPr lang="en-US" sz="3000" dirty="0">
                <a:latin typeface="Nikosh" pitchFamily="2" charset="0"/>
                <a:cs typeface="Nikosh" pitchFamily="2" charset="0"/>
              </a:rPr>
              <a:t>(ঘ)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উভয়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ধ্বনির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বদলে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নতুন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ধ্বনির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সৃষ্টি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হয়</a:t>
            </a:r>
            <a:endParaRPr lang="en-US" sz="3000" dirty="0">
              <a:latin typeface="Nikosh" pitchFamily="2" charset="0"/>
              <a:cs typeface="Nikos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908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cover/>
      </p:transition>
    </mc:Choice>
    <mc:Fallback>
      <p:transition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1219200"/>
            <a:ext cx="73914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000" dirty="0" smtClean="0">
              <a:latin typeface="Nikosh" pitchFamily="2" charset="0"/>
              <a:cs typeface="Nikosh" pitchFamily="2" charset="0"/>
            </a:endParaRPr>
          </a:p>
          <a:p>
            <a:r>
              <a:rPr lang="en-US" sz="3000" dirty="0" smtClean="0">
                <a:latin typeface="Nikosh" pitchFamily="2" charset="0"/>
                <a:cs typeface="Nikosh" pitchFamily="2" charset="0"/>
              </a:rPr>
              <a:t>৩। </a:t>
            </a:r>
            <a:r>
              <a:rPr lang="en-US" sz="3000" dirty="0" err="1" smtClean="0">
                <a:latin typeface="Nikosh" pitchFamily="2" charset="0"/>
                <a:cs typeface="Nikosh" pitchFamily="2" charset="0"/>
              </a:rPr>
              <a:t>নব+অন্ন</a:t>
            </a:r>
            <a:r>
              <a:rPr lang="en-US" sz="3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=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নবান্ন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।</a:t>
            </a:r>
          </a:p>
          <a:p>
            <a:endParaRPr lang="en-US" sz="3000" dirty="0" smtClean="0">
              <a:latin typeface="Nikosh" pitchFamily="2" charset="0"/>
              <a:cs typeface="Nikosh" pitchFamily="2" charset="0"/>
            </a:endParaRPr>
          </a:p>
          <a:p>
            <a:r>
              <a:rPr lang="en-US" sz="3000" dirty="0" err="1" smtClean="0">
                <a:latin typeface="Nikosh" pitchFamily="2" charset="0"/>
                <a:cs typeface="Nikosh" pitchFamily="2" charset="0"/>
              </a:rPr>
              <a:t>সন্ধির</a:t>
            </a:r>
            <a:r>
              <a:rPr lang="en-US" sz="3000" dirty="0" smtClean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সাথে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অর্থের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সম্পর্ক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রয়েছে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। </a:t>
            </a:r>
          </a:p>
          <a:p>
            <a:r>
              <a:rPr lang="en-US" sz="3000" dirty="0" err="1">
                <a:latin typeface="Nikosh" pitchFamily="2" charset="0"/>
                <a:cs typeface="Nikosh" pitchFamily="2" charset="0"/>
              </a:rPr>
              <a:t>নবান্ন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শব্দের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অর্থ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নতুন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ধান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বা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চালের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যে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উৎসব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। </a:t>
            </a:r>
          </a:p>
          <a:p>
            <a:r>
              <a:rPr lang="en-US" sz="3000" dirty="0" err="1">
                <a:latin typeface="Nikosh" pitchFamily="2" charset="0"/>
                <a:cs typeface="Nikosh" pitchFamily="2" charset="0"/>
              </a:rPr>
              <a:t>প্রথম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অংশ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‘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নব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’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অর্থ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নতুন</a:t>
            </a:r>
            <a:endParaRPr lang="en-US" sz="3000" dirty="0">
              <a:latin typeface="Nikosh" pitchFamily="2" charset="0"/>
              <a:cs typeface="Nikosh" pitchFamily="2" charset="0"/>
            </a:endParaRPr>
          </a:p>
          <a:p>
            <a:r>
              <a:rPr lang="en-US" sz="3000" dirty="0" err="1">
                <a:latin typeface="Nikosh" pitchFamily="2" charset="0"/>
                <a:cs typeface="Nikosh" pitchFamily="2" charset="0"/>
              </a:rPr>
              <a:t>এবং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‘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অন্ন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’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অর্থ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ধান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বা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চাল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।</a:t>
            </a:r>
          </a:p>
          <a:p>
            <a:r>
              <a:rPr lang="en-US" sz="3000" dirty="0" err="1">
                <a:latin typeface="Nikosh" pitchFamily="2" charset="0"/>
                <a:cs typeface="Nikosh" pitchFamily="2" charset="0"/>
              </a:rPr>
              <a:t>প্রথম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শব্দের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শেষ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ধ্বনি+দ্বিতীয়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শব্দের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প্রথম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</a:p>
          <a:p>
            <a:r>
              <a:rPr lang="en-US" sz="3000" dirty="0" err="1">
                <a:latin typeface="Nikosh" pitchFamily="2" charset="0"/>
                <a:cs typeface="Nikosh" pitchFamily="2" charset="0"/>
              </a:rPr>
              <a:t>ধ্বনি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=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সন্ধিজাত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শব্দ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। </a:t>
            </a:r>
          </a:p>
        </p:txBody>
      </p:sp>
    </p:spTree>
    <p:extLst>
      <p:ext uri="{BB962C8B-B14F-4D97-AF65-F5344CB8AC3E}">
        <p14:creationId xmlns:p14="http://schemas.microsoft.com/office/powerpoint/2010/main" val="21962434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cover/>
      </p:transition>
    </mc:Choice>
    <mc:Fallback>
      <p:transition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1082219"/>
            <a:ext cx="74676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>
                <a:latin typeface="Nikosh" pitchFamily="2" charset="0"/>
                <a:cs typeface="Nikosh" pitchFamily="2" charset="0"/>
              </a:rPr>
              <a:t>৪। 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বাংলায়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সন্ধি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smtClean="0">
                <a:latin typeface="Nikosh" pitchFamily="2" charset="0"/>
                <a:cs typeface="Nikosh" pitchFamily="2" charset="0"/>
              </a:rPr>
              <a:t>২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প্রকার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। </a:t>
            </a:r>
          </a:p>
          <a:p>
            <a:r>
              <a:rPr lang="en-US" sz="3000" dirty="0">
                <a:latin typeface="Nikosh" pitchFamily="2" charset="0"/>
                <a:cs typeface="Nikosh" pitchFamily="2" charset="0"/>
              </a:rPr>
              <a:t>(ক)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স্বরসন্ধি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(খ)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ব্যঞ্জন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সন্ধি</a:t>
            </a:r>
            <a:endParaRPr lang="en-US" sz="3000" dirty="0">
              <a:latin typeface="Nikosh" pitchFamily="2" charset="0"/>
              <a:cs typeface="Nikosh" pitchFamily="2" charset="0"/>
            </a:endParaRPr>
          </a:p>
          <a:p>
            <a:r>
              <a:rPr lang="en-US" sz="3000" dirty="0" err="1">
                <a:latin typeface="Nikosh" pitchFamily="2" charset="0"/>
                <a:cs typeface="Nikosh" pitchFamily="2" charset="0"/>
              </a:rPr>
              <a:t>সংস্কৃত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সন্ধি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৩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প্রকার্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</a:p>
          <a:p>
            <a:r>
              <a:rPr lang="en-US" sz="3000" dirty="0">
                <a:latin typeface="Nikosh" pitchFamily="2" charset="0"/>
                <a:cs typeface="Nikosh" pitchFamily="2" charset="0"/>
              </a:rPr>
              <a:t>(ক)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স্বরসন্ধি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(খ)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ব্যঞ্জন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সন্ধি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(গ)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বিসর্গ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সন্ধি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।</a:t>
            </a:r>
          </a:p>
          <a:p>
            <a:r>
              <a:rPr lang="en-US" sz="3000" dirty="0">
                <a:latin typeface="Nikosh" pitchFamily="2" charset="0"/>
                <a:cs typeface="Nikosh" pitchFamily="2" charset="0"/>
              </a:rPr>
              <a:t> </a:t>
            </a:r>
          </a:p>
          <a:p>
            <a:r>
              <a:rPr lang="en-US" sz="3000" dirty="0">
                <a:latin typeface="Nikosh" pitchFamily="2" charset="0"/>
                <a:cs typeface="Nikosh" pitchFamily="2" charset="0"/>
              </a:rPr>
              <a:t>৫। আ-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কার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যুক্ত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শব্দের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সন্ধির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নিয়ম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-</a:t>
            </a:r>
          </a:p>
          <a:p>
            <a:r>
              <a:rPr lang="en-US" sz="3000" dirty="0">
                <a:latin typeface="Nikosh" pitchFamily="2" charset="0"/>
                <a:cs typeface="Nikosh" pitchFamily="2" charset="0"/>
              </a:rPr>
              <a:t>অ/আ+ অ/আ= আ (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নর+অধম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=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নরাধম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।</a:t>
            </a:r>
          </a:p>
          <a:p>
            <a:r>
              <a:rPr lang="en-US" sz="3000" dirty="0">
                <a:latin typeface="Nikosh" pitchFamily="2" charset="0"/>
                <a:cs typeface="Nikosh" pitchFamily="2" charset="0"/>
              </a:rPr>
              <a:t>ঈ –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কার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যুক্ত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শব্দের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সন্ধির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নিয়ম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:</a:t>
            </a:r>
          </a:p>
          <a:p>
            <a:r>
              <a:rPr lang="en-US" sz="3000" dirty="0">
                <a:latin typeface="Nikosh" pitchFamily="2" charset="0"/>
                <a:cs typeface="Nikosh" pitchFamily="2" charset="0"/>
              </a:rPr>
              <a:t>ঈ/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ঈ+ঈ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/ঈ=ঈ (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পরি+ইক্ষা-পরীক্ষা</a:t>
            </a:r>
            <a:endParaRPr lang="en-US" sz="3000" dirty="0">
              <a:latin typeface="Nikosh" pitchFamily="2" charset="0"/>
              <a:cs typeface="Nikosh" pitchFamily="2" charset="0"/>
            </a:endParaRPr>
          </a:p>
          <a:p>
            <a:r>
              <a:rPr lang="en-US" sz="3000" dirty="0">
                <a:latin typeface="Nikosh" pitchFamily="2" charset="0"/>
                <a:cs typeface="Nikosh" pitchFamily="2" charset="0"/>
              </a:rPr>
              <a:t>উ/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ঊ+উ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/ঊ=ঊ (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কটু+উক্তি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= </a:t>
            </a:r>
            <a:r>
              <a:rPr lang="en-US" sz="3000" dirty="0" err="1">
                <a:latin typeface="Nikosh" pitchFamily="2" charset="0"/>
                <a:cs typeface="Nikosh" pitchFamily="2" charset="0"/>
              </a:rPr>
              <a:t>কটূক্তি</a:t>
            </a:r>
            <a:r>
              <a:rPr lang="en-US" sz="3000" dirty="0">
                <a:latin typeface="Nikosh" pitchFamily="2" charset="0"/>
                <a:cs typeface="Nikosh" pitchFamily="2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536586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cover/>
      </p:transition>
    </mc:Choice>
    <mc:Fallback>
      <p:transition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438400"/>
            <a:ext cx="7543800" cy="1371600"/>
          </a:xfrm>
        </p:spPr>
        <p:txBody>
          <a:bodyPr/>
          <a:lstStyle/>
          <a:p>
            <a:pPr algn="ctr"/>
            <a:r>
              <a:rPr lang="en-US" b="1" dirty="0" err="1" smtClean="0">
                <a:latin typeface="Nikosh" pitchFamily="2" charset="0"/>
                <a:cs typeface="Nikosh" pitchFamily="2" charset="0"/>
              </a:rPr>
              <a:t>ধন্যবাদ</a:t>
            </a:r>
            <a:r>
              <a:rPr lang="en-US" b="1" dirty="0" smtClean="0">
                <a:latin typeface="Nikosh" pitchFamily="2" charset="0"/>
                <a:cs typeface="Nikosh" pitchFamily="2" charset="0"/>
              </a:rPr>
              <a:t> </a:t>
            </a:r>
            <a:endParaRPr lang="en-US" b="1" dirty="0">
              <a:latin typeface="Nikosh" pitchFamily="2" charset="0"/>
              <a:cs typeface="Nikosh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11484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cover/>
      </p:transition>
    </mc:Choice>
    <mc:Fallback>
      <p:transition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28</TotalTime>
  <Words>154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Adjacency</vt:lpstr>
      <vt:lpstr> ইসমত আরা ইরা ইন্সট্রাক্টর (বাংলা)  আক্কেলপুর সরকারি টেকনিক্যাল স্কুল ও কলেজ, জয়পুরহাট।</vt:lpstr>
      <vt:lpstr>বাংলা ব্যাকরণ ও নির্মিত অষ্টম শ্রেণি</vt:lpstr>
      <vt:lpstr>PowerPoint Presentation</vt:lpstr>
      <vt:lpstr>PowerPoint Presentation</vt:lpstr>
      <vt:lpstr>PowerPoint Presentation</vt:lpstr>
      <vt:lpstr>ধন্যবাদ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ইসমত আরা ইরা ইন্সট্রাক্টর (বাংলা) আক্কেলপুর সরকারি টেকনিক্যাল স্কুল ও কলেজ, জয়পুরহাট।</dc:title>
  <dc:creator>Nafiul Nafi</dc:creator>
  <cp:lastModifiedBy>Nafiul Nafi</cp:lastModifiedBy>
  <cp:revision>9</cp:revision>
  <dcterms:created xsi:type="dcterms:W3CDTF">2006-08-16T00:00:00Z</dcterms:created>
  <dcterms:modified xsi:type="dcterms:W3CDTF">2023-11-19T05:08:07Z</dcterms:modified>
</cp:coreProperties>
</file>