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11/19/2023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11/19/2023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11/19/2023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AF4AB-29B3-6F98-AFDD-8A7B43AFD3CF}"/>
              </a:ext>
            </a:extLst>
          </p:cNvPr>
          <p:cNvSpPr>
            <a:spLocks noGrp="1"/>
          </p:cNvSpPr>
          <p:nvPr>
            <p:ph type="ctrTitle"/>
          </p:nvPr>
        </p:nvSpPr>
        <p:spPr/>
        <p:txBody>
          <a:bodyPr/>
          <a:lstStyle/>
          <a:p>
            <a:r>
              <a:rPr lang="en-GB" dirty="0" err="1"/>
              <a:t>বা</a:t>
            </a:r>
            <a:r>
              <a:rPr lang="en-GB" dirty="0"/>
              <a:t> </a:t>
            </a:r>
            <a:r>
              <a:rPr lang="en-GB" dirty="0" err="1"/>
              <a:t>বাক্য</a:t>
            </a:r>
            <a:endParaRPr lang="en-US" dirty="0"/>
          </a:p>
        </p:txBody>
      </p:sp>
      <p:sp>
        <p:nvSpPr>
          <p:cNvPr id="3" name="Subtitle 2">
            <a:extLst>
              <a:ext uri="{FF2B5EF4-FFF2-40B4-BE49-F238E27FC236}">
                <a16:creationId xmlns:a16="http://schemas.microsoft.com/office/drawing/2014/main" id="{44F857DA-12DB-42BF-5E5D-878F0C5D47CC}"/>
              </a:ext>
            </a:extLst>
          </p:cNvPr>
          <p:cNvSpPr>
            <a:spLocks noGrp="1"/>
          </p:cNvSpPr>
          <p:nvPr>
            <p:ph type="subTitle" idx="1"/>
          </p:nvPr>
        </p:nvSpPr>
        <p:spPr>
          <a:xfrm>
            <a:off x="3224449" y="1788454"/>
            <a:ext cx="6831673" cy="5069546"/>
          </a:xfrm>
        </p:spPr>
        <p:txBody>
          <a:bodyPr>
            <a:normAutofit lnSpcReduction="10000"/>
          </a:bodyPr>
          <a:lstStyle/>
          <a:p>
            <a:r>
              <a:rPr lang="en-GB" sz="6600" dirty="0"/>
              <a:t>SENTENCE</a:t>
            </a:r>
            <a:r>
              <a:rPr lang="en-GB" dirty="0"/>
              <a:t> </a:t>
            </a:r>
            <a:endParaRPr lang="en-US" dirty="0"/>
          </a:p>
        </p:txBody>
      </p:sp>
    </p:spTree>
    <p:extLst>
      <p:ext uri="{BB962C8B-B14F-4D97-AF65-F5344CB8AC3E}">
        <p14:creationId xmlns:p14="http://schemas.microsoft.com/office/powerpoint/2010/main" val="1099244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EC38B-AA12-92A1-92B7-26E6FB63B994}"/>
              </a:ext>
            </a:extLst>
          </p:cNvPr>
          <p:cNvSpPr>
            <a:spLocks noGrp="1"/>
          </p:cNvSpPr>
          <p:nvPr>
            <p:ph idx="1"/>
          </p:nvPr>
        </p:nvSpPr>
        <p:spPr>
          <a:xfrm>
            <a:off x="1295400" y="962396"/>
            <a:ext cx="9601200" cy="3581400"/>
          </a:xfrm>
        </p:spPr>
        <p:txBody>
          <a:bodyPr>
            <a:normAutofit fontScale="92500" lnSpcReduction="20000"/>
          </a:bodyPr>
          <a:lstStyle/>
          <a:p>
            <a:pPr marL="0" indent="0">
              <a:buNone/>
            </a:pPr>
            <a:r>
              <a:rPr lang="en-GB" sz="3000" b="1" dirty="0"/>
              <a:t>Simple sentence (</a:t>
            </a:r>
            <a:r>
              <a:rPr lang="en-GB" sz="3000" b="1" dirty="0" err="1"/>
              <a:t>সরল</a:t>
            </a:r>
            <a:r>
              <a:rPr lang="en-GB" sz="3000" b="1" dirty="0"/>
              <a:t> </a:t>
            </a:r>
            <a:r>
              <a:rPr lang="en-GB" sz="3000" b="1" dirty="0" err="1"/>
              <a:t>বাক্য</a:t>
            </a:r>
            <a:r>
              <a:rPr lang="en-GB" sz="3000" b="1" dirty="0"/>
              <a:t>):</a:t>
            </a:r>
            <a:r>
              <a:rPr lang="en-GB" dirty="0"/>
              <a:t>
</a:t>
            </a:r>
            <a:r>
              <a:rPr lang="en-GB" dirty="0" err="1"/>
              <a:t>যে</a:t>
            </a:r>
            <a:r>
              <a:rPr lang="en-GB" dirty="0"/>
              <a:t> </a:t>
            </a:r>
            <a:r>
              <a:rPr lang="en-GB" dirty="0" err="1"/>
              <a:t>সকল</a:t>
            </a:r>
            <a:r>
              <a:rPr lang="en-GB" dirty="0"/>
              <a:t> </a:t>
            </a:r>
            <a:r>
              <a:rPr lang="en-GB" dirty="0" err="1"/>
              <a:t>বাক্যে</a:t>
            </a:r>
            <a:r>
              <a:rPr lang="en-GB" dirty="0"/>
              <a:t> </a:t>
            </a:r>
            <a:r>
              <a:rPr lang="en-GB" dirty="0" err="1"/>
              <a:t>একটি</a:t>
            </a:r>
            <a:r>
              <a:rPr lang="en-GB" dirty="0"/>
              <a:t> </a:t>
            </a:r>
            <a:r>
              <a:rPr lang="en-GB" dirty="0" err="1"/>
              <a:t>মাত্র</a:t>
            </a:r>
            <a:r>
              <a:rPr lang="en-GB" dirty="0"/>
              <a:t> Subject or object </a:t>
            </a:r>
            <a:r>
              <a:rPr lang="en-GB" dirty="0" err="1"/>
              <a:t>এবং</a:t>
            </a:r>
            <a:r>
              <a:rPr lang="en-GB" dirty="0"/>
              <a:t> </a:t>
            </a:r>
            <a:r>
              <a:rPr lang="en-GB" dirty="0" err="1"/>
              <a:t>একটিমাত্র</a:t>
            </a:r>
            <a:r>
              <a:rPr lang="en-GB" dirty="0"/>
              <a:t> </a:t>
            </a:r>
            <a:r>
              <a:rPr lang="en-GB" dirty="0" err="1"/>
              <a:t>সমাপিকা</a:t>
            </a:r>
            <a:r>
              <a:rPr lang="en-GB" dirty="0"/>
              <a:t> </a:t>
            </a:r>
            <a:r>
              <a:rPr lang="en-GB" dirty="0" err="1"/>
              <a:t>ক্রিয়া</a:t>
            </a:r>
            <a:r>
              <a:rPr lang="en-GB" dirty="0"/>
              <a:t> (finite verb) </a:t>
            </a:r>
            <a:r>
              <a:rPr lang="en-GB" dirty="0" err="1"/>
              <a:t>থাকে</a:t>
            </a:r>
            <a:r>
              <a:rPr lang="en-GB" dirty="0"/>
              <a:t> </a:t>
            </a:r>
            <a:r>
              <a:rPr lang="en-GB" dirty="0" err="1"/>
              <a:t>তাকেই</a:t>
            </a:r>
            <a:r>
              <a:rPr lang="en-GB" dirty="0"/>
              <a:t> Simple sentence </a:t>
            </a:r>
            <a:r>
              <a:rPr lang="en-GB" dirty="0" err="1"/>
              <a:t>বা</a:t>
            </a:r>
            <a:r>
              <a:rPr lang="en-GB" dirty="0"/>
              <a:t> </a:t>
            </a:r>
            <a:r>
              <a:rPr lang="en-GB" dirty="0" err="1"/>
              <a:t>সরল</a:t>
            </a:r>
            <a:r>
              <a:rPr lang="en-GB" dirty="0"/>
              <a:t> </a:t>
            </a:r>
            <a:r>
              <a:rPr lang="en-GB" dirty="0" err="1"/>
              <a:t>বাক্য</a:t>
            </a:r>
            <a:r>
              <a:rPr lang="en-GB" dirty="0"/>
              <a:t> </a:t>
            </a:r>
            <a:r>
              <a:rPr lang="en-GB" dirty="0" err="1"/>
              <a:t>বলে</a:t>
            </a:r>
            <a:r>
              <a:rPr lang="en-GB" dirty="0"/>
              <a:t>।
Subject + Finite verb + complement</a:t>
            </a:r>
            <a:r>
              <a:rPr lang="en-GB" b="1" dirty="0"/>
              <a:t>
Example:
</a:t>
            </a:r>
            <a:r>
              <a:rPr lang="en-GB" dirty="0"/>
              <a:t>She wrote an application to the principal.
Bangladesh is a developing country.
</a:t>
            </a:r>
            <a:r>
              <a:rPr lang="en-GB" dirty="0" err="1"/>
              <a:t>প্রত্যেকটি</a:t>
            </a:r>
            <a:r>
              <a:rPr lang="en-GB" dirty="0"/>
              <a:t> </a:t>
            </a:r>
            <a:r>
              <a:rPr lang="en-GB" dirty="0" err="1"/>
              <a:t>উদাহরণে</a:t>
            </a:r>
            <a:r>
              <a:rPr lang="en-GB" dirty="0"/>
              <a:t> </a:t>
            </a:r>
            <a:r>
              <a:rPr lang="en-GB" dirty="0" err="1"/>
              <a:t>একটি</a:t>
            </a:r>
            <a:r>
              <a:rPr lang="en-GB" dirty="0"/>
              <a:t> </a:t>
            </a:r>
            <a:r>
              <a:rPr lang="en-GB" dirty="0" err="1"/>
              <a:t>করে</a:t>
            </a:r>
            <a:r>
              <a:rPr lang="en-GB" dirty="0"/>
              <a:t> subject </a:t>
            </a:r>
            <a:r>
              <a:rPr lang="en-GB" dirty="0" err="1"/>
              <a:t>এবং</a:t>
            </a:r>
            <a:r>
              <a:rPr lang="en-GB" dirty="0"/>
              <a:t> </a:t>
            </a:r>
            <a:r>
              <a:rPr lang="en-GB" dirty="0" err="1"/>
              <a:t>একটি</a:t>
            </a:r>
            <a:r>
              <a:rPr lang="en-GB" dirty="0"/>
              <a:t> </a:t>
            </a:r>
            <a:r>
              <a:rPr lang="en-GB" dirty="0" err="1"/>
              <a:t>করে</a:t>
            </a:r>
            <a:r>
              <a:rPr lang="en-GB" dirty="0"/>
              <a:t> </a:t>
            </a:r>
            <a:r>
              <a:rPr lang="en-GB" dirty="0" err="1"/>
              <a:t>সমাপিকা</a:t>
            </a:r>
            <a:r>
              <a:rPr lang="en-GB" dirty="0"/>
              <a:t> </a:t>
            </a:r>
            <a:r>
              <a:rPr lang="en-GB" dirty="0" err="1"/>
              <a:t>ক্রিয়া</a:t>
            </a:r>
            <a:r>
              <a:rPr lang="en-GB" dirty="0"/>
              <a:t> </a:t>
            </a:r>
            <a:r>
              <a:rPr lang="en-GB" dirty="0" err="1"/>
              <a:t>আছে</a:t>
            </a:r>
            <a:r>
              <a:rPr lang="en-GB" dirty="0"/>
              <a:t>।</a:t>
            </a:r>
            <a:endParaRPr lang="en-US" dirty="0"/>
          </a:p>
        </p:txBody>
      </p:sp>
    </p:spTree>
    <p:extLst>
      <p:ext uri="{BB962C8B-B14F-4D97-AF65-F5344CB8AC3E}">
        <p14:creationId xmlns:p14="http://schemas.microsoft.com/office/powerpoint/2010/main" val="811214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B760B-56EB-2DEC-E294-45D300F7646F}"/>
              </a:ext>
            </a:extLst>
          </p:cNvPr>
          <p:cNvSpPr>
            <a:spLocks noGrp="1"/>
          </p:cNvSpPr>
          <p:nvPr>
            <p:ph idx="1"/>
          </p:nvPr>
        </p:nvSpPr>
        <p:spPr>
          <a:xfrm>
            <a:off x="1190254" y="1160318"/>
            <a:ext cx="9601200" cy="3581400"/>
          </a:xfrm>
        </p:spPr>
        <p:txBody>
          <a:bodyPr/>
          <a:lstStyle/>
          <a:p>
            <a:pPr marL="0" indent="0">
              <a:buNone/>
            </a:pPr>
            <a:r>
              <a:rPr lang="en-GB" sz="2800" b="1" dirty="0"/>
              <a:t>Complex sentence (</a:t>
            </a:r>
            <a:r>
              <a:rPr lang="en-GB" sz="2800" b="1" dirty="0" err="1"/>
              <a:t>জটিল</a:t>
            </a:r>
            <a:r>
              <a:rPr lang="en-GB" sz="2800" b="1" dirty="0"/>
              <a:t> </a:t>
            </a:r>
            <a:r>
              <a:rPr lang="en-GB" sz="2800" b="1" dirty="0" err="1"/>
              <a:t>বাক্য</a:t>
            </a:r>
            <a:r>
              <a:rPr lang="en-GB" sz="2800" b="1" dirty="0"/>
              <a:t>)</a:t>
            </a:r>
            <a:r>
              <a:rPr lang="en-GB" dirty="0"/>
              <a:t>:
</a:t>
            </a:r>
            <a:r>
              <a:rPr lang="en-GB" dirty="0" err="1"/>
              <a:t>যে</a:t>
            </a:r>
            <a:r>
              <a:rPr lang="en-GB" dirty="0"/>
              <a:t> </a:t>
            </a:r>
            <a:r>
              <a:rPr lang="en-GB" dirty="0" err="1"/>
              <a:t>সকল</a:t>
            </a:r>
            <a:r>
              <a:rPr lang="en-GB" dirty="0"/>
              <a:t> </a:t>
            </a:r>
            <a:r>
              <a:rPr lang="en-GB" dirty="0" err="1"/>
              <a:t>বাক্যে</a:t>
            </a:r>
            <a:r>
              <a:rPr lang="en-GB" dirty="0"/>
              <a:t> </a:t>
            </a:r>
            <a:r>
              <a:rPr lang="en-GB" dirty="0" err="1"/>
              <a:t>একটি</a:t>
            </a:r>
            <a:r>
              <a:rPr lang="en-GB" dirty="0"/>
              <a:t> </a:t>
            </a:r>
            <a:r>
              <a:rPr lang="en-GB" dirty="0" err="1"/>
              <a:t>প্রধান</a:t>
            </a:r>
            <a:r>
              <a:rPr lang="en-GB" dirty="0"/>
              <a:t> </a:t>
            </a:r>
            <a:r>
              <a:rPr lang="en-GB" dirty="0" err="1"/>
              <a:t>খন্ড</a:t>
            </a:r>
            <a:r>
              <a:rPr lang="en-GB" dirty="0"/>
              <a:t> </a:t>
            </a:r>
            <a:r>
              <a:rPr lang="en-GB" dirty="0" err="1"/>
              <a:t>বাক্য</a:t>
            </a:r>
            <a:r>
              <a:rPr lang="en-GB" dirty="0"/>
              <a:t> </a:t>
            </a:r>
            <a:r>
              <a:rPr lang="en-GB" dirty="0" err="1"/>
              <a:t>থাকে</a:t>
            </a:r>
            <a:r>
              <a:rPr lang="en-GB" dirty="0"/>
              <a:t> </a:t>
            </a:r>
            <a:r>
              <a:rPr lang="en-GB" dirty="0" err="1"/>
              <a:t>এবং</a:t>
            </a:r>
            <a:r>
              <a:rPr lang="en-GB" dirty="0"/>
              <a:t> </a:t>
            </a:r>
            <a:r>
              <a:rPr lang="en-GB" dirty="0" err="1"/>
              <a:t>তার</a:t>
            </a:r>
            <a:r>
              <a:rPr lang="en-GB" dirty="0"/>
              <a:t> </a:t>
            </a:r>
            <a:r>
              <a:rPr lang="en-GB" dirty="0" err="1"/>
              <a:t>উপর</a:t>
            </a:r>
            <a:r>
              <a:rPr lang="en-GB" dirty="0"/>
              <a:t> </a:t>
            </a:r>
            <a:r>
              <a:rPr lang="en-GB" dirty="0" err="1"/>
              <a:t>আশ্রয়</a:t>
            </a:r>
            <a:r>
              <a:rPr lang="en-GB" dirty="0"/>
              <a:t> </a:t>
            </a:r>
            <a:r>
              <a:rPr lang="en-GB" dirty="0" err="1"/>
              <a:t>বা</a:t>
            </a:r>
            <a:r>
              <a:rPr lang="en-GB" dirty="0"/>
              <a:t> </a:t>
            </a:r>
            <a:r>
              <a:rPr lang="en-GB" dirty="0" err="1"/>
              <a:t>অবলম্বন</a:t>
            </a:r>
            <a:r>
              <a:rPr lang="en-GB" dirty="0"/>
              <a:t> </a:t>
            </a:r>
            <a:r>
              <a:rPr lang="en-GB" dirty="0" err="1"/>
              <a:t>করে</a:t>
            </a:r>
            <a:r>
              <a:rPr lang="en-GB" dirty="0"/>
              <a:t> </a:t>
            </a:r>
            <a:r>
              <a:rPr lang="en-GB" dirty="0" err="1"/>
              <a:t>আরও</a:t>
            </a:r>
            <a:r>
              <a:rPr lang="en-GB" dirty="0"/>
              <a:t> </a:t>
            </a:r>
            <a:r>
              <a:rPr lang="en-GB" dirty="0" err="1"/>
              <a:t>এক</a:t>
            </a:r>
            <a:r>
              <a:rPr lang="en-GB" dirty="0"/>
              <a:t> </a:t>
            </a:r>
            <a:r>
              <a:rPr lang="en-GB" dirty="0" err="1"/>
              <a:t>বা</a:t>
            </a:r>
            <a:r>
              <a:rPr lang="en-GB" dirty="0"/>
              <a:t> </a:t>
            </a:r>
            <a:r>
              <a:rPr lang="en-GB" dirty="0" err="1"/>
              <a:t>একাধিক</a:t>
            </a:r>
            <a:r>
              <a:rPr lang="en-GB" dirty="0"/>
              <a:t> </a:t>
            </a:r>
            <a:r>
              <a:rPr lang="en-GB" dirty="0" err="1"/>
              <a:t>খন্ড</a:t>
            </a:r>
            <a:r>
              <a:rPr lang="en-GB" dirty="0"/>
              <a:t> </a:t>
            </a:r>
            <a:r>
              <a:rPr lang="en-GB" dirty="0" err="1"/>
              <a:t>বাক্য</a:t>
            </a:r>
            <a:r>
              <a:rPr lang="en-GB" dirty="0"/>
              <a:t> </a:t>
            </a:r>
            <a:r>
              <a:rPr lang="en-GB" dirty="0" err="1"/>
              <a:t>থাকে</a:t>
            </a:r>
            <a:r>
              <a:rPr lang="en-GB" dirty="0"/>
              <a:t> </a:t>
            </a:r>
            <a:r>
              <a:rPr lang="en-GB" dirty="0" err="1"/>
              <a:t>তাকেই</a:t>
            </a:r>
            <a:r>
              <a:rPr lang="en-GB" dirty="0"/>
              <a:t> Complex sentence </a:t>
            </a:r>
            <a:r>
              <a:rPr lang="en-GB" dirty="0" err="1"/>
              <a:t>জটিল</a:t>
            </a:r>
            <a:r>
              <a:rPr lang="en-GB" dirty="0"/>
              <a:t> </a:t>
            </a:r>
            <a:r>
              <a:rPr lang="en-GB" dirty="0" err="1"/>
              <a:t>বাক্য</a:t>
            </a:r>
            <a:r>
              <a:rPr lang="en-GB" dirty="0"/>
              <a:t> </a:t>
            </a:r>
            <a:r>
              <a:rPr lang="en-GB" dirty="0" err="1"/>
              <a:t>বা</a:t>
            </a:r>
            <a:r>
              <a:rPr lang="en-GB" dirty="0"/>
              <a:t> </a:t>
            </a:r>
            <a:r>
              <a:rPr lang="en-GB" dirty="0" err="1"/>
              <a:t>মিশ্র</a:t>
            </a:r>
            <a:r>
              <a:rPr lang="en-GB" dirty="0"/>
              <a:t> </a:t>
            </a:r>
            <a:r>
              <a:rPr lang="en-GB" dirty="0" err="1"/>
              <a:t>বাক্য</a:t>
            </a:r>
            <a:r>
              <a:rPr lang="en-GB" dirty="0"/>
              <a:t> </a:t>
            </a:r>
            <a:r>
              <a:rPr lang="en-GB" dirty="0" err="1"/>
              <a:t>বলে</a:t>
            </a:r>
            <a:r>
              <a:rPr lang="en-GB" dirty="0"/>
              <a:t>।
</a:t>
            </a:r>
            <a:r>
              <a:rPr lang="en-GB" b="1" dirty="0"/>
              <a:t>Example</a:t>
            </a:r>
            <a:r>
              <a:rPr lang="en-GB" dirty="0"/>
              <a:t>:
If you read regularly, you will do well in the exam.
Here, ‘if you read regularly’ is a subordinate clause and ‘you will do well in the exam’ is the main clause.</a:t>
            </a:r>
            <a:endParaRPr lang="en-US" dirty="0"/>
          </a:p>
        </p:txBody>
      </p:sp>
    </p:spTree>
    <p:extLst>
      <p:ext uri="{BB962C8B-B14F-4D97-AF65-F5344CB8AC3E}">
        <p14:creationId xmlns:p14="http://schemas.microsoft.com/office/powerpoint/2010/main" val="1914487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497B3-0731-AEA5-F67B-42485D8EA493}"/>
              </a:ext>
            </a:extLst>
          </p:cNvPr>
          <p:cNvSpPr>
            <a:spLocks noGrp="1"/>
          </p:cNvSpPr>
          <p:nvPr>
            <p:ph idx="1"/>
          </p:nvPr>
        </p:nvSpPr>
        <p:spPr>
          <a:xfrm>
            <a:off x="1165513" y="1073727"/>
            <a:ext cx="9601200" cy="3581400"/>
          </a:xfrm>
        </p:spPr>
        <p:txBody>
          <a:bodyPr>
            <a:normAutofit fontScale="85000" lnSpcReduction="20000"/>
          </a:bodyPr>
          <a:lstStyle/>
          <a:p>
            <a:pPr marL="0" indent="0">
              <a:buNone/>
            </a:pPr>
            <a:r>
              <a:rPr lang="en-GB" sz="3000" b="1" dirty="0"/>
              <a:t>Compound Sentence (</a:t>
            </a:r>
            <a:r>
              <a:rPr lang="en-GB" sz="3000" b="1" dirty="0" err="1"/>
              <a:t>যৌগিক</a:t>
            </a:r>
            <a:r>
              <a:rPr lang="en-GB" sz="3000" b="1" dirty="0"/>
              <a:t> </a:t>
            </a:r>
            <a:r>
              <a:rPr lang="en-GB" sz="3000" b="1" dirty="0" err="1"/>
              <a:t>বাক্য</a:t>
            </a:r>
            <a:r>
              <a:rPr lang="en-GB" sz="3000" b="1" dirty="0"/>
              <a:t>):</a:t>
            </a:r>
            <a:r>
              <a:rPr lang="en-GB" dirty="0"/>
              <a:t>
</a:t>
            </a:r>
            <a:r>
              <a:rPr lang="en-GB" dirty="0" err="1"/>
              <a:t>অর্থা</a:t>
            </a:r>
            <a:r>
              <a:rPr lang="en-GB" dirty="0"/>
              <a:t>ৎ, </a:t>
            </a:r>
            <a:r>
              <a:rPr lang="en-GB" dirty="0" err="1"/>
              <a:t>নিরপেক্ষ</a:t>
            </a:r>
            <a:r>
              <a:rPr lang="en-GB" dirty="0"/>
              <a:t> </a:t>
            </a:r>
            <a:r>
              <a:rPr lang="en-GB" dirty="0" err="1"/>
              <a:t>দুই</a:t>
            </a:r>
            <a:r>
              <a:rPr lang="en-GB" dirty="0"/>
              <a:t> </a:t>
            </a:r>
            <a:r>
              <a:rPr lang="en-GB" dirty="0" err="1"/>
              <a:t>বা</a:t>
            </a:r>
            <a:r>
              <a:rPr lang="en-GB" dirty="0"/>
              <a:t> </a:t>
            </a:r>
            <a:r>
              <a:rPr lang="en-GB" dirty="0" err="1"/>
              <a:t>তার</a:t>
            </a:r>
            <a:r>
              <a:rPr lang="en-GB" dirty="0"/>
              <a:t> </a:t>
            </a:r>
            <a:r>
              <a:rPr lang="en-GB" dirty="0" err="1"/>
              <a:t>অধিক</a:t>
            </a:r>
            <a:r>
              <a:rPr lang="en-GB" dirty="0"/>
              <a:t> </a:t>
            </a:r>
            <a:r>
              <a:rPr lang="en-GB" dirty="0" err="1"/>
              <a:t>সরল</a:t>
            </a:r>
            <a:r>
              <a:rPr lang="en-GB" dirty="0"/>
              <a:t> </a:t>
            </a:r>
            <a:r>
              <a:rPr lang="en-GB" dirty="0" err="1"/>
              <a:t>বাক্য</a:t>
            </a:r>
            <a:r>
              <a:rPr lang="en-GB" dirty="0"/>
              <a:t> </a:t>
            </a:r>
            <a:r>
              <a:rPr lang="en-GB" dirty="0" err="1"/>
              <a:t>যদি</a:t>
            </a:r>
            <a:r>
              <a:rPr lang="en-GB" dirty="0"/>
              <a:t> </a:t>
            </a:r>
            <a:r>
              <a:rPr lang="en-GB" dirty="0" err="1"/>
              <a:t>কোন</a:t>
            </a:r>
            <a:r>
              <a:rPr lang="en-GB" dirty="0"/>
              <a:t> </a:t>
            </a:r>
            <a:r>
              <a:rPr lang="en-GB" dirty="0" err="1"/>
              <a:t>সংযোজক</a:t>
            </a:r>
            <a:r>
              <a:rPr lang="en-GB" dirty="0"/>
              <a:t> </a:t>
            </a:r>
            <a:r>
              <a:rPr lang="en-GB" dirty="0" err="1"/>
              <a:t>অব্যয়</a:t>
            </a:r>
            <a:r>
              <a:rPr lang="en-GB" dirty="0"/>
              <a:t> </a:t>
            </a:r>
            <a:r>
              <a:rPr lang="en-GB" dirty="0" err="1"/>
              <a:t>দ্বারা</a:t>
            </a:r>
            <a:r>
              <a:rPr lang="en-GB" dirty="0"/>
              <a:t> </a:t>
            </a:r>
            <a:r>
              <a:rPr lang="en-GB" dirty="0" err="1"/>
              <a:t>সংযুক্ত</a:t>
            </a:r>
            <a:r>
              <a:rPr lang="en-GB" dirty="0"/>
              <a:t> </a:t>
            </a:r>
            <a:r>
              <a:rPr lang="en-GB" dirty="0" err="1"/>
              <a:t>হয়ে</a:t>
            </a:r>
            <a:r>
              <a:rPr lang="en-GB" dirty="0"/>
              <a:t> </a:t>
            </a:r>
            <a:r>
              <a:rPr lang="en-GB" dirty="0" err="1"/>
              <a:t>একটি</a:t>
            </a:r>
            <a:r>
              <a:rPr lang="en-GB" dirty="0"/>
              <a:t> </a:t>
            </a:r>
            <a:r>
              <a:rPr lang="en-GB" dirty="0" err="1"/>
              <a:t>সম্পূর্ণ</a:t>
            </a:r>
            <a:r>
              <a:rPr lang="en-GB" dirty="0"/>
              <a:t> </a:t>
            </a:r>
            <a:r>
              <a:rPr lang="en-GB" dirty="0" err="1"/>
              <a:t>বাক্য</a:t>
            </a:r>
            <a:r>
              <a:rPr lang="en-GB" dirty="0"/>
              <a:t> </a:t>
            </a:r>
            <a:r>
              <a:rPr lang="en-GB" dirty="0" err="1"/>
              <a:t>তৈরী</a:t>
            </a:r>
            <a:r>
              <a:rPr lang="en-GB" dirty="0"/>
              <a:t> </a:t>
            </a:r>
            <a:r>
              <a:rPr lang="en-GB" dirty="0" err="1"/>
              <a:t>করে</a:t>
            </a:r>
            <a:r>
              <a:rPr lang="en-GB" dirty="0"/>
              <a:t> </a:t>
            </a:r>
            <a:r>
              <a:rPr lang="en-GB" dirty="0" err="1"/>
              <a:t>তখন</a:t>
            </a:r>
            <a:r>
              <a:rPr lang="en-GB" dirty="0"/>
              <a:t> </a:t>
            </a:r>
            <a:r>
              <a:rPr lang="en-GB" dirty="0" err="1"/>
              <a:t>তাকে</a:t>
            </a:r>
            <a:r>
              <a:rPr lang="en-GB" dirty="0"/>
              <a:t> Compound sentence </a:t>
            </a:r>
            <a:r>
              <a:rPr lang="en-GB" dirty="0" err="1"/>
              <a:t>বা</a:t>
            </a:r>
            <a:r>
              <a:rPr lang="en-GB" dirty="0"/>
              <a:t> </a:t>
            </a:r>
            <a:r>
              <a:rPr lang="en-GB" dirty="0" err="1"/>
              <a:t>যৌগিক</a:t>
            </a:r>
            <a:r>
              <a:rPr lang="en-GB" dirty="0"/>
              <a:t> </a:t>
            </a:r>
            <a:r>
              <a:rPr lang="en-GB" dirty="0" err="1"/>
              <a:t>বাক্য</a:t>
            </a:r>
            <a:r>
              <a:rPr lang="en-GB" dirty="0"/>
              <a:t> </a:t>
            </a:r>
            <a:r>
              <a:rPr lang="en-GB" dirty="0" err="1"/>
              <a:t>বলা</a:t>
            </a:r>
            <a:r>
              <a:rPr lang="en-GB" dirty="0"/>
              <a:t> </a:t>
            </a:r>
            <a:r>
              <a:rPr lang="en-GB" dirty="0" err="1"/>
              <a:t>হয়</a:t>
            </a:r>
            <a:r>
              <a:rPr lang="en-GB" dirty="0"/>
              <a:t>।
Conjunctions that are used in compound sentences are and, or, but, for, not, also, thus, however, moreover, therefore, so, still, else, as well as, otherwise, accordingly, yet, not yet, but also, either or, neither nor, on the contrary, etc.
</a:t>
            </a:r>
            <a:r>
              <a:rPr lang="en-GB" b="1" dirty="0"/>
              <a:t>Example</a:t>
            </a:r>
            <a:r>
              <a:rPr lang="en-GB" dirty="0"/>
              <a:t>:
He is poor but happy.
We searched him everywhere but did not find.</a:t>
            </a:r>
            <a:endParaRPr lang="en-US" dirty="0"/>
          </a:p>
        </p:txBody>
      </p:sp>
    </p:spTree>
    <p:extLst>
      <p:ext uri="{BB962C8B-B14F-4D97-AF65-F5344CB8AC3E}">
        <p14:creationId xmlns:p14="http://schemas.microsoft.com/office/powerpoint/2010/main" val="534838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851CC7-ED2F-E8A2-7DB8-4EFDB46BF3DB}"/>
              </a:ext>
            </a:extLst>
          </p:cNvPr>
          <p:cNvSpPr>
            <a:spLocks noGrp="1"/>
          </p:cNvSpPr>
          <p:nvPr>
            <p:ph idx="1"/>
          </p:nvPr>
        </p:nvSpPr>
        <p:spPr>
          <a:xfrm>
            <a:off x="2590800" y="776844"/>
            <a:ext cx="9601200" cy="3581400"/>
          </a:xfrm>
        </p:spPr>
        <p:txBody>
          <a:bodyPr/>
          <a:lstStyle/>
          <a:p>
            <a:pPr marL="0" indent="0">
              <a:buNone/>
            </a:pPr>
            <a:endParaRPr lang="en-GB" dirty="0"/>
          </a:p>
          <a:p>
            <a:pPr marL="0" indent="0">
              <a:buNone/>
            </a:pPr>
            <a:endParaRPr lang="en-GB" dirty="0"/>
          </a:p>
          <a:p>
            <a:pPr marL="0" indent="0">
              <a:buNone/>
            </a:pPr>
            <a:r>
              <a:rPr lang="en-GB" sz="3200" b="1" i="1" dirty="0"/>
              <a:t>         </a:t>
            </a:r>
            <a:r>
              <a:rPr lang="en-GB" sz="3200" b="1" i="1" dirty="0" err="1"/>
              <a:t>ইবনে</a:t>
            </a:r>
            <a:r>
              <a:rPr lang="en-GB" sz="3200" b="1" i="1" dirty="0"/>
              <a:t> </a:t>
            </a:r>
            <a:r>
              <a:rPr lang="en-GB" sz="3200" b="1" i="1" dirty="0" err="1"/>
              <a:t>সউদ</a:t>
            </a:r>
            <a:r>
              <a:rPr lang="en-GB" sz="3200" b="1" i="1" dirty="0"/>
              <a:t> </a:t>
            </a:r>
            <a:r>
              <a:rPr lang="en-GB" sz="3200" b="1" i="1" dirty="0" err="1"/>
              <a:t>আল</a:t>
            </a:r>
            <a:r>
              <a:rPr lang="en-GB" sz="3200" b="1" i="1" dirty="0"/>
              <a:t> </a:t>
            </a:r>
            <a:r>
              <a:rPr lang="en-GB" sz="3200" b="1" i="1" dirty="0" err="1"/>
              <a:t>হাসেম</a:t>
            </a:r>
            <a:r>
              <a:rPr lang="en-GB" dirty="0"/>
              <a:t>
              </a:t>
            </a:r>
            <a:r>
              <a:rPr lang="en-GB" sz="2800" b="1" i="1" dirty="0" err="1"/>
              <a:t>ইন্সট্রাক্টর</a:t>
            </a:r>
            <a:r>
              <a:rPr lang="en-GB" sz="2800" b="1" i="1" dirty="0"/>
              <a:t> (</a:t>
            </a:r>
            <a:r>
              <a:rPr lang="en-GB" sz="2800" b="1" i="1" dirty="0" err="1"/>
              <a:t>ইংরেজি</a:t>
            </a:r>
            <a:r>
              <a:rPr lang="en-GB" sz="2800" b="1" i="1" dirty="0"/>
              <a:t>)
          </a:t>
            </a:r>
            <a:r>
              <a:rPr lang="en-GB" sz="2400" dirty="0" err="1"/>
              <a:t>আক্কেলপুর</a:t>
            </a:r>
            <a:r>
              <a:rPr lang="en-GB" sz="2400" dirty="0"/>
              <a:t> </a:t>
            </a:r>
            <a:r>
              <a:rPr lang="en-GB" sz="2400" dirty="0" err="1"/>
              <a:t>সরকারি</a:t>
            </a:r>
            <a:r>
              <a:rPr lang="en-GB" sz="2400" dirty="0"/>
              <a:t> </a:t>
            </a:r>
            <a:r>
              <a:rPr lang="en-GB" sz="2400" dirty="0" err="1"/>
              <a:t>টেকনিক্যাল</a:t>
            </a:r>
            <a:r>
              <a:rPr lang="en-GB" sz="2400" dirty="0"/>
              <a:t> </a:t>
            </a:r>
            <a:r>
              <a:rPr lang="en-GB" sz="2400" dirty="0" err="1"/>
              <a:t>স্কুল</a:t>
            </a:r>
            <a:r>
              <a:rPr lang="en-GB" sz="2400" dirty="0"/>
              <a:t> ও </a:t>
            </a:r>
            <a:r>
              <a:rPr lang="en-GB" sz="2400" dirty="0" err="1"/>
              <a:t>কলেজ</a:t>
            </a:r>
            <a:r>
              <a:rPr lang="en-GB" sz="2400" dirty="0"/>
              <a:t>
           </a:t>
            </a:r>
            <a:r>
              <a:rPr lang="en-GB" sz="2400" dirty="0" err="1"/>
              <a:t>আক্কেলপুর</a:t>
            </a:r>
            <a:r>
              <a:rPr lang="en-GB" sz="2400" dirty="0"/>
              <a:t>, </a:t>
            </a:r>
            <a:r>
              <a:rPr lang="en-GB" sz="2400" dirty="0" err="1"/>
              <a:t>জয়পুরহাট</a:t>
            </a:r>
            <a:r>
              <a:rPr lang="en-GB" sz="2400" dirty="0"/>
              <a:t>।</a:t>
            </a:r>
            <a:endParaRPr lang="en-US" sz="2400" dirty="0"/>
          </a:p>
        </p:txBody>
      </p:sp>
    </p:spTree>
    <p:extLst>
      <p:ext uri="{BB962C8B-B14F-4D97-AF65-F5344CB8AC3E}">
        <p14:creationId xmlns:p14="http://schemas.microsoft.com/office/powerpoint/2010/main" val="71146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4F624DD-4B99-E9FE-065B-CFBC31BC0F3E}"/>
              </a:ext>
            </a:extLst>
          </p:cNvPr>
          <p:cNvSpPr>
            <a:spLocks noGrp="1"/>
          </p:cNvSpPr>
          <p:nvPr>
            <p:ph idx="1"/>
          </p:nvPr>
        </p:nvSpPr>
        <p:spPr>
          <a:xfrm>
            <a:off x="1295400" y="346075"/>
            <a:ext cx="9601200" cy="4086225"/>
          </a:xfrm>
        </p:spPr>
        <p:txBody>
          <a:bodyPr/>
          <a:lstStyle/>
          <a:p>
            <a:pPr marL="0" indent="0">
              <a:buNone/>
            </a:pPr>
            <a:r>
              <a:rPr lang="en-GB" sz="2800" b="1" dirty="0"/>
              <a:t>                    </a:t>
            </a:r>
            <a:r>
              <a:rPr lang="en-US" sz="2800" b="1" dirty="0"/>
              <a:t>Sentence </a:t>
            </a:r>
            <a:r>
              <a:rPr lang="as-IN" sz="2800" b="1" dirty="0"/>
              <a:t>বা বাক্য কাকে বলে?</a:t>
            </a:r>
            <a:endParaRPr lang="en-GB" sz="2800" b="1" dirty="0"/>
          </a:p>
          <a:p>
            <a:endParaRPr lang="en-GB" dirty="0"/>
          </a:p>
          <a:p>
            <a:pPr marL="0" indent="0">
              <a:buNone/>
            </a:pPr>
            <a:r>
              <a:rPr lang="as-IN" dirty="0"/>
              <a:t>দুই বা ততোধিক শব্দসমষ্টি একত্রে মিলিত হয়ে বক্তার মনের ভাব সম্পূর্ণ রূপে প্রকাশ করলেই কেবল তাকে </a:t>
            </a:r>
            <a:r>
              <a:rPr lang="en-US" dirty="0"/>
              <a:t>sentence </a:t>
            </a:r>
            <a:r>
              <a:rPr lang="as-IN" dirty="0"/>
              <a:t>বা বাক্য বলা যাবে।</a:t>
            </a:r>
            <a:endParaRPr lang="en-GB" dirty="0"/>
          </a:p>
          <a:p>
            <a:pPr marL="0" indent="0">
              <a:buNone/>
            </a:pPr>
            <a:r>
              <a:rPr lang="en-GB" dirty="0"/>
              <a:t>Example:</a:t>
            </a:r>
          </a:p>
          <a:p>
            <a:pPr marL="0" indent="0">
              <a:buNone/>
            </a:pPr>
            <a:r>
              <a:rPr lang="en-US" dirty="0"/>
              <a:t>They play football.</a:t>
            </a:r>
            <a:endParaRPr lang="en-GB" dirty="0"/>
          </a:p>
          <a:p>
            <a:pPr marL="0" indent="0">
              <a:buNone/>
            </a:pPr>
            <a:r>
              <a:rPr lang="as-IN" dirty="0"/>
              <a:t>এখন, যদি </a:t>
            </a:r>
            <a:r>
              <a:rPr lang="en-US" dirty="0"/>
              <a:t>word </a:t>
            </a:r>
            <a:r>
              <a:rPr lang="as-IN" dirty="0"/>
              <a:t>গুলোকে অগোছালোভাবে বা </a:t>
            </a:r>
            <a:r>
              <a:rPr lang="en-US" dirty="0"/>
              <a:t>order maintain </a:t>
            </a:r>
            <a:r>
              <a:rPr lang="as-IN" dirty="0"/>
              <a:t>না করে সাজাই তাহলে একটি পূর্ণাঙ্গ বাক্য হবেনা।</a:t>
            </a:r>
            <a:endParaRPr lang="en-US" dirty="0"/>
          </a:p>
        </p:txBody>
      </p:sp>
    </p:spTree>
    <p:extLst>
      <p:ext uri="{BB962C8B-B14F-4D97-AF65-F5344CB8AC3E}">
        <p14:creationId xmlns:p14="http://schemas.microsoft.com/office/powerpoint/2010/main" val="148481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B4C84-B2A9-FF94-36F8-18DACCC9EE27}"/>
              </a:ext>
            </a:extLst>
          </p:cNvPr>
          <p:cNvSpPr>
            <a:spLocks noGrp="1"/>
          </p:cNvSpPr>
          <p:nvPr>
            <p:ph idx="1"/>
          </p:nvPr>
        </p:nvSpPr>
        <p:spPr>
          <a:xfrm>
            <a:off x="1618964" y="1448031"/>
            <a:ext cx="9601200" cy="3581400"/>
          </a:xfrm>
        </p:spPr>
        <p:txBody>
          <a:bodyPr/>
          <a:lstStyle/>
          <a:p>
            <a:pPr marL="0" indent="0">
              <a:buNone/>
            </a:pPr>
            <a:r>
              <a:rPr lang="en-GB" sz="2800" b="1" i="1" dirty="0"/>
              <a:t>              </a:t>
            </a:r>
            <a:r>
              <a:rPr lang="en-US" sz="2800" b="1" i="1" dirty="0"/>
              <a:t>Sentence </a:t>
            </a:r>
            <a:r>
              <a:rPr lang="as-IN" sz="2800" b="1" i="1" dirty="0"/>
              <a:t>এর প্রকারভেদ</a:t>
            </a:r>
            <a:endParaRPr lang="en-GB" sz="2800" b="1" i="1" dirty="0"/>
          </a:p>
          <a:p>
            <a:pPr marL="0" indent="0">
              <a:buNone/>
            </a:pPr>
            <a:r>
              <a:rPr lang="en-GB" sz="2800" b="1" dirty="0" err="1"/>
              <a:t>অর্থগতভাবে</a:t>
            </a:r>
            <a:r>
              <a:rPr lang="en-GB" sz="2800" b="1" i="1" dirty="0"/>
              <a:t> </a:t>
            </a:r>
            <a:r>
              <a:rPr lang="en-GB" sz="2800" dirty="0"/>
              <a:t>sentence</a:t>
            </a:r>
            <a:r>
              <a:rPr lang="en-GB" sz="2800" b="1" i="1" dirty="0"/>
              <a:t> </a:t>
            </a:r>
            <a:r>
              <a:rPr lang="en-GB" sz="2800" dirty="0"/>
              <a:t>৫ </a:t>
            </a:r>
            <a:r>
              <a:rPr lang="en-GB" sz="2800" dirty="0" err="1"/>
              <a:t>প্রকার</a:t>
            </a:r>
            <a:r>
              <a:rPr lang="en-GB" sz="2800" dirty="0"/>
              <a:t>।  </a:t>
            </a:r>
            <a:r>
              <a:rPr lang="en-GB" sz="2800" dirty="0" err="1"/>
              <a:t>যথা</a:t>
            </a:r>
            <a:r>
              <a:rPr lang="en-GB" sz="2800" dirty="0"/>
              <a:t>-</a:t>
            </a:r>
          </a:p>
          <a:p>
            <a:pPr marL="0" indent="0">
              <a:buNone/>
            </a:pPr>
            <a:r>
              <a:rPr lang="en-US" dirty="0"/>
              <a:t>Assertive Sentence (</a:t>
            </a:r>
            <a:r>
              <a:rPr lang="as-IN" dirty="0"/>
              <a:t>বর্ণনামূলক বাক্য)</a:t>
            </a:r>
            <a:endParaRPr lang="en-GB" dirty="0"/>
          </a:p>
          <a:p>
            <a:pPr marL="0" indent="0">
              <a:buNone/>
            </a:pPr>
            <a:r>
              <a:rPr lang="en-US" dirty="0"/>
              <a:t>Interrogative Sentence (</a:t>
            </a:r>
            <a:r>
              <a:rPr lang="as-IN" dirty="0"/>
              <a:t>প্রশ্নবোধক বাক্য)</a:t>
            </a:r>
            <a:endParaRPr lang="en-GB" dirty="0"/>
          </a:p>
          <a:p>
            <a:pPr marL="0" indent="0">
              <a:buNone/>
            </a:pPr>
            <a:r>
              <a:rPr lang="en-US" dirty="0"/>
              <a:t>Imperative Sentence (</a:t>
            </a:r>
            <a:r>
              <a:rPr lang="as-IN" dirty="0"/>
              <a:t>অনুজ্ঞাসূচক বাক্য)</a:t>
            </a:r>
            <a:endParaRPr lang="en-GB" dirty="0"/>
          </a:p>
          <a:p>
            <a:pPr marL="0" indent="0">
              <a:buNone/>
            </a:pPr>
            <a:r>
              <a:rPr lang="en-US" dirty="0"/>
              <a:t>Optative Sentence (</a:t>
            </a:r>
            <a:r>
              <a:rPr lang="as-IN" dirty="0"/>
              <a:t>প্রার্থনা সূচক বাক্য)</a:t>
            </a:r>
            <a:endParaRPr lang="en-GB" dirty="0"/>
          </a:p>
          <a:p>
            <a:pPr marL="0" indent="0">
              <a:buNone/>
            </a:pPr>
            <a:r>
              <a:rPr lang="en-US" dirty="0"/>
              <a:t>Exclamatory Sentence (</a:t>
            </a:r>
            <a:r>
              <a:rPr lang="as-IN" dirty="0"/>
              <a:t>বিস্ময়সূচক বাক্য)</a:t>
            </a:r>
            <a:endParaRPr lang="en-US" dirty="0"/>
          </a:p>
        </p:txBody>
      </p:sp>
    </p:spTree>
    <p:extLst>
      <p:ext uri="{BB962C8B-B14F-4D97-AF65-F5344CB8AC3E}">
        <p14:creationId xmlns:p14="http://schemas.microsoft.com/office/powerpoint/2010/main" val="247391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89E5DC1-EB4C-D846-519D-7B5D304E4355}"/>
              </a:ext>
            </a:extLst>
          </p:cNvPr>
          <p:cNvSpPr>
            <a:spLocks noGrp="1"/>
          </p:cNvSpPr>
          <p:nvPr>
            <p:ph idx="1"/>
          </p:nvPr>
        </p:nvSpPr>
        <p:spPr>
          <a:xfrm>
            <a:off x="1755731" y="1129025"/>
            <a:ext cx="9601200" cy="3581400"/>
          </a:xfrm>
        </p:spPr>
        <p:txBody>
          <a:bodyPr>
            <a:normAutofit/>
          </a:bodyPr>
          <a:lstStyle/>
          <a:p>
            <a:pPr marL="0" indent="0">
              <a:buNone/>
            </a:pPr>
            <a:r>
              <a:rPr lang="en-GB" sz="2800" b="1" dirty="0"/>
              <a:t>Assertive Sentence (</a:t>
            </a:r>
            <a:r>
              <a:rPr lang="en-GB" sz="2800" b="1" dirty="0" err="1"/>
              <a:t>বর্ণনামূলক</a:t>
            </a:r>
            <a:r>
              <a:rPr lang="en-GB" sz="2800" b="1" dirty="0"/>
              <a:t> </a:t>
            </a:r>
            <a:r>
              <a:rPr lang="en-GB" sz="2800" b="1" dirty="0" err="1"/>
              <a:t>বাক্য</a:t>
            </a:r>
            <a:r>
              <a:rPr lang="en-GB" sz="2800" b="1" dirty="0"/>
              <a:t>):</a:t>
            </a:r>
            <a:r>
              <a:rPr lang="en-GB" dirty="0"/>
              <a:t>
</a:t>
            </a:r>
            <a:r>
              <a:rPr lang="en-GB" dirty="0" err="1"/>
              <a:t>যে</a:t>
            </a:r>
            <a:r>
              <a:rPr lang="en-GB" dirty="0"/>
              <a:t> Sentence </a:t>
            </a:r>
            <a:r>
              <a:rPr lang="en-GB" dirty="0" err="1"/>
              <a:t>দ্বারা</a:t>
            </a:r>
            <a:r>
              <a:rPr lang="en-GB" dirty="0"/>
              <a:t> </a:t>
            </a:r>
            <a:r>
              <a:rPr lang="en-GB" dirty="0" err="1"/>
              <a:t>কোন</a:t>
            </a:r>
            <a:r>
              <a:rPr lang="en-GB" dirty="0"/>
              <a:t> </a:t>
            </a:r>
            <a:r>
              <a:rPr lang="en-GB" dirty="0" err="1"/>
              <a:t>কিছুর</a:t>
            </a:r>
            <a:r>
              <a:rPr lang="en-GB" dirty="0"/>
              <a:t> </a:t>
            </a:r>
            <a:r>
              <a:rPr lang="en-GB" dirty="0" err="1"/>
              <a:t>বর্ননা</a:t>
            </a:r>
            <a:r>
              <a:rPr lang="en-GB" dirty="0"/>
              <a:t> </a:t>
            </a:r>
            <a:r>
              <a:rPr lang="en-GB" dirty="0" err="1"/>
              <a:t>বা</a:t>
            </a:r>
            <a:r>
              <a:rPr lang="en-GB" dirty="0"/>
              <a:t> </a:t>
            </a:r>
            <a:r>
              <a:rPr lang="en-GB" dirty="0" err="1"/>
              <a:t>বিবৃতি</a:t>
            </a:r>
            <a:r>
              <a:rPr lang="en-GB" dirty="0"/>
              <a:t> </a:t>
            </a:r>
            <a:r>
              <a:rPr lang="en-GB" dirty="0" err="1"/>
              <a:t>প্রকাশ</a:t>
            </a:r>
            <a:r>
              <a:rPr lang="en-GB" dirty="0"/>
              <a:t> </a:t>
            </a:r>
            <a:r>
              <a:rPr lang="en-GB" dirty="0" err="1"/>
              <a:t>করে</a:t>
            </a:r>
            <a:r>
              <a:rPr lang="en-GB" dirty="0"/>
              <a:t> </a:t>
            </a:r>
            <a:r>
              <a:rPr lang="en-GB" dirty="0" err="1"/>
              <a:t>তাকে</a:t>
            </a:r>
            <a:r>
              <a:rPr lang="en-GB" dirty="0"/>
              <a:t> Assertive sentence </a:t>
            </a:r>
            <a:r>
              <a:rPr lang="en-GB" dirty="0" err="1"/>
              <a:t>বলে</a:t>
            </a:r>
            <a:r>
              <a:rPr lang="en-GB" dirty="0"/>
              <a:t>।
Example:
He reads the book.
</a:t>
            </a:r>
            <a:r>
              <a:rPr lang="en-GB" dirty="0" err="1"/>
              <a:t>একটি</a:t>
            </a:r>
            <a:r>
              <a:rPr lang="en-GB" dirty="0"/>
              <a:t> </a:t>
            </a:r>
            <a:r>
              <a:rPr lang="en-GB" dirty="0" err="1"/>
              <a:t>সাধারণ</a:t>
            </a:r>
            <a:r>
              <a:rPr lang="en-GB" dirty="0"/>
              <a:t> </a:t>
            </a:r>
            <a:r>
              <a:rPr lang="en-GB" dirty="0" err="1"/>
              <a:t>বিবৃতিমূলক</a:t>
            </a:r>
            <a:r>
              <a:rPr lang="en-GB" dirty="0"/>
              <a:t> </a:t>
            </a:r>
            <a:r>
              <a:rPr lang="en-GB" dirty="0" err="1"/>
              <a:t>বাক্য</a:t>
            </a:r>
            <a:r>
              <a:rPr lang="en-GB" dirty="0"/>
              <a:t> </a:t>
            </a:r>
            <a:r>
              <a:rPr lang="en-GB" dirty="0" err="1"/>
              <a:t>এবং</a:t>
            </a:r>
            <a:r>
              <a:rPr lang="en-GB" dirty="0"/>
              <a:t> Affirmative </a:t>
            </a:r>
            <a:r>
              <a:rPr lang="en-GB" dirty="0" err="1"/>
              <a:t>বা</a:t>
            </a:r>
            <a:r>
              <a:rPr lang="en-GB" dirty="0"/>
              <a:t> </a:t>
            </a:r>
            <a:r>
              <a:rPr lang="en-GB" dirty="0" err="1"/>
              <a:t>হ্যাঁ</a:t>
            </a:r>
            <a:r>
              <a:rPr lang="en-GB" dirty="0"/>
              <a:t> </a:t>
            </a:r>
            <a:r>
              <a:rPr lang="en-GB" dirty="0" err="1"/>
              <a:t>সূচক</a:t>
            </a:r>
            <a:r>
              <a:rPr lang="en-GB" dirty="0"/>
              <a:t> </a:t>
            </a:r>
            <a:r>
              <a:rPr lang="en-GB" dirty="0" err="1"/>
              <a:t>বাক্য</a:t>
            </a:r>
            <a:r>
              <a:rPr lang="en-GB" dirty="0"/>
              <a:t>। </a:t>
            </a:r>
            <a:r>
              <a:rPr lang="en-GB" dirty="0" err="1"/>
              <a:t>এখানে</a:t>
            </a:r>
            <a:r>
              <a:rPr lang="en-GB" dirty="0"/>
              <a:t>, He </a:t>
            </a:r>
            <a:r>
              <a:rPr lang="en-GB" dirty="0" err="1"/>
              <a:t>হচ্ছে</a:t>
            </a:r>
            <a:r>
              <a:rPr lang="en-GB" dirty="0"/>
              <a:t> Subject, reads </a:t>
            </a:r>
            <a:r>
              <a:rPr lang="en-GB" dirty="0" err="1"/>
              <a:t>হলো</a:t>
            </a:r>
            <a:r>
              <a:rPr lang="en-GB" dirty="0"/>
              <a:t> Verb </a:t>
            </a:r>
            <a:r>
              <a:rPr lang="en-GB" dirty="0" err="1"/>
              <a:t>এবং</a:t>
            </a:r>
            <a:r>
              <a:rPr lang="en-GB" dirty="0"/>
              <a:t> the book </a:t>
            </a:r>
            <a:r>
              <a:rPr lang="en-GB" dirty="0" err="1"/>
              <a:t>হচ্ছে</a:t>
            </a:r>
            <a:r>
              <a:rPr lang="en-GB" dirty="0"/>
              <a:t> object. ... </a:t>
            </a:r>
          </a:p>
          <a:p>
            <a:pPr marL="0" indent="0">
              <a:buNone/>
            </a:pPr>
            <a:r>
              <a:rPr lang="en-GB" dirty="0" err="1"/>
              <a:t>এখন</a:t>
            </a:r>
            <a:r>
              <a:rPr lang="en-GB" dirty="0"/>
              <a:t> </a:t>
            </a:r>
            <a:r>
              <a:rPr lang="en-GB" dirty="0" err="1"/>
              <a:t>উপরে</a:t>
            </a:r>
            <a:r>
              <a:rPr lang="en-GB" dirty="0"/>
              <a:t> </a:t>
            </a:r>
            <a:r>
              <a:rPr lang="en-GB" dirty="0" err="1"/>
              <a:t>দেয়া</a:t>
            </a:r>
            <a:r>
              <a:rPr lang="en-GB" dirty="0"/>
              <a:t> pattern </a:t>
            </a:r>
            <a:r>
              <a:rPr lang="en-GB" dirty="0" err="1"/>
              <a:t>এর</a:t>
            </a:r>
            <a:r>
              <a:rPr lang="en-GB" dirty="0"/>
              <a:t> </a:t>
            </a:r>
            <a:r>
              <a:rPr lang="en-GB" dirty="0" err="1"/>
              <a:t>সাথে</a:t>
            </a:r>
            <a:r>
              <a:rPr lang="en-GB" dirty="0"/>
              <a:t> </a:t>
            </a:r>
            <a:r>
              <a:rPr lang="en-GB" dirty="0" err="1"/>
              <a:t>খুব</a:t>
            </a:r>
            <a:r>
              <a:rPr lang="en-GB" dirty="0"/>
              <a:t> </a:t>
            </a:r>
            <a:r>
              <a:rPr lang="en-GB" dirty="0" err="1"/>
              <a:t>সহজেই</a:t>
            </a:r>
            <a:r>
              <a:rPr lang="en-GB" dirty="0"/>
              <a:t> </a:t>
            </a:r>
            <a:r>
              <a:rPr lang="en-GB" dirty="0" err="1"/>
              <a:t>মিলে</a:t>
            </a:r>
            <a:r>
              <a:rPr lang="en-GB" dirty="0"/>
              <a:t> </a:t>
            </a:r>
            <a:r>
              <a:rPr lang="en-GB" dirty="0" err="1"/>
              <a:t>যাচ্ছে</a:t>
            </a:r>
            <a:r>
              <a:rPr lang="en-GB" dirty="0"/>
              <a:t>।</a:t>
            </a:r>
            <a:endParaRPr lang="en-US" dirty="0"/>
          </a:p>
        </p:txBody>
      </p:sp>
    </p:spTree>
    <p:extLst>
      <p:ext uri="{BB962C8B-B14F-4D97-AF65-F5344CB8AC3E}">
        <p14:creationId xmlns:p14="http://schemas.microsoft.com/office/powerpoint/2010/main" val="19951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A0E089-BAC3-29E2-FAC7-91C33D11DB67}"/>
              </a:ext>
            </a:extLst>
          </p:cNvPr>
          <p:cNvSpPr txBox="1"/>
          <p:nvPr/>
        </p:nvSpPr>
        <p:spPr>
          <a:xfrm>
            <a:off x="1855519" y="1001981"/>
            <a:ext cx="8931234" cy="4124206"/>
          </a:xfrm>
          <a:prstGeom prst="rect">
            <a:avLst/>
          </a:prstGeom>
          <a:noFill/>
        </p:spPr>
        <p:txBody>
          <a:bodyPr wrap="square">
            <a:spAutoFit/>
          </a:bodyPr>
          <a:lstStyle/>
          <a:p>
            <a:r>
              <a:rPr lang="en-US" sz="2800" b="1" dirty="0"/>
              <a:t>Interrogative Sentence (</a:t>
            </a:r>
            <a:r>
              <a:rPr lang="as-IN" sz="2800" b="1" dirty="0"/>
              <a:t>প্রশ্নবোধক বাক্য):</a:t>
            </a:r>
            <a:endParaRPr lang="en-GB" sz="2800" b="1" dirty="0"/>
          </a:p>
          <a:p>
            <a:endParaRPr lang="en-GB" dirty="0"/>
          </a:p>
          <a:p>
            <a:r>
              <a:rPr lang="as-IN" dirty="0"/>
              <a:t>যে </a:t>
            </a:r>
            <a:r>
              <a:rPr lang="en-US" dirty="0"/>
              <a:t>Sentence </a:t>
            </a:r>
            <a:r>
              <a:rPr lang="as-IN" dirty="0"/>
              <a:t>দ্বারা কোন প্রশ্ন করা হয় অথবা কোন কিছুর প্রত্যুত্তর পাওয়ার উদ্দেশ্যে জিজ্ঞেস করা হয় তখন তাকে </a:t>
            </a:r>
            <a:r>
              <a:rPr lang="en-US" dirty="0"/>
              <a:t>Interrogative Sentence </a:t>
            </a:r>
            <a:r>
              <a:rPr lang="as-IN" dirty="0"/>
              <a:t>বলে।</a:t>
            </a:r>
            <a:endParaRPr lang="en-GB" dirty="0"/>
          </a:p>
          <a:p>
            <a:endParaRPr lang="en-GB" dirty="0"/>
          </a:p>
          <a:p>
            <a:r>
              <a:rPr lang="as-IN" dirty="0"/>
              <a:t> </a:t>
            </a:r>
            <a:r>
              <a:rPr lang="en-US" dirty="0"/>
              <a:t>It may begin with Helping or auxiliary verbs and Modals Auxiliaries</a:t>
            </a:r>
            <a:r>
              <a:rPr lang="en-GB" dirty="0"/>
              <a:t>.</a:t>
            </a:r>
          </a:p>
          <a:p>
            <a:endParaRPr lang="en-GB" dirty="0"/>
          </a:p>
          <a:p>
            <a:r>
              <a:rPr lang="en-US" b="1" dirty="0"/>
              <a:t>Auxiliary Verbs: </a:t>
            </a:r>
            <a:r>
              <a:rPr lang="en-US" dirty="0"/>
              <a:t>am, is, are - was, were - have, has, had, etc.</a:t>
            </a:r>
            <a:endParaRPr lang="en-GB" dirty="0"/>
          </a:p>
          <a:p>
            <a:endParaRPr lang="en-GB" dirty="0"/>
          </a:p>
          <a:p>
            <a:r>
              <a:rPr lang="en-GB" b="1" dirty="0"/>
              <a:t>M</a:t>
            </a:r>
            <a:r>
              <a:rPr lang="en-US" b="1" dirty="0" err="1"/>
              <a:t>odals</a:t>
            </a:r>
            <a:r>
              <a:rPr lang="en-US" b="1" dirty="0"/>
              <a:t> Auxiliaries:  </a:t>
            </a:r>
            <a:r>
              <a:rPr lang="en-US" dirty="0"/>
              <a:t> shall, should, will, would, can, could, may, might, </a:t>
            </a:r>
            <a:r>
              <a:rPr lang="en-US" dirty="0" err="1"/>
              <a:t>etc.E</a:t>
            </a:r>
            <a:endParaRPr lang="en-GB" dirty="0"/>
          </a:p>
          <a:p>
            <a:endParaRPr lang="en-GB" b="1" dirty="0"/>
          </a:p>
          <a:p>
            <a:r>
              <a:rPr lang="en-GB" b="1" dirty="0"/>
              <a:t>E</a:t>
            </a:r>
            <a:r>
              <a:rPr lang="en-US" b="1" dirty="0" err="1"/>
              <a:t>xample</a:t>
            </a:r>
            <a:r>
              <a:rPr lang="en-US" dirty="0"/>
              <a:t>:</a:t>
            </a:r>
            <a:endParaRPr lang="en-GB" dirty="0"/>
          </a:p>
          <a:p>
            <a:r>
              <a:rPr lang="en-GB" dirty="0"/>
              <a:t>D</a:t>
            </a:r>
            <a:r>
              <a:rPr lang="en-US" dirty="0"/>
              <a:t>o you need some money?</a:t>
            </a:r>
            <a:endParaRPr lang="en-GB" dirty="0"/>
          </a:p>
          <a:p>
            <a:r>
              <a:rPr lang="en-US" dirty="0"/>
              <a:t>What is your address?</a:t>
            </a:r>
          </a:p>
        </p:txBody>
      </p:sp>
    </p:spTree>
    <p:extLst>
      <p:ext uri="{BB962C8B-B14F-4D97-AF65-F5344CB8AC3E}">
        <p14:creationId xmlns:p14="http://schemas.microsoft.com/office/powerpoint/2010/main" val="256706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72306D-8390-2C63-AF48-F317AB1FFE8C}"/>
              </a:ext>
            </a:extLst>
          </p:cNvPr>
          <p:cNvSpPr>
            <a:spLocks noGrp="1"/>
          </p:cNvSpPr>
          <p:nvPr>
            <p:ph idx="1"/>
          </p:nvPr>
        </p:nvSpPr>
        <p:spPr>
          <a:xfrm>
            <a:off x="1829293" y="817665"/>
            <a:ext cx="9601200" cy="5222670"/>
          </a:xfrm>
        </p:spPr>
        <p:txBody>
          <a:bodyPr>
            <a:normAutofit/>
          </a:bodyPr>
          <a:lstStyle/>
          <a:p>
            <a:pPr marL="0" indent="0">
              <a:buNone/>
            </a:pPr>
            <a:r>
              <a:rPr lang="en-GB" sz="2800" b="1" dirty="0"/>
              <a:t>Imperative Sentence (</a:t>
            </a:r>
            <a:r>
              <a:rPr lang="en-GB" sz="2800" b="1" dirty="0" err="1"/>
              <a:t>অনুজ্ঞাসূচক</a:t>
            </a:r>
            <a:r>
              <a:rPr lang="en-GB" sz="2800" b="1" dirty="0"/>
              <a:t> </a:t>
            </a:r>
            <a:r>
              <a:rPr lang="en-GB" sz="2800" b="1" dirty="0" err="1"/>
              <a:t>বাক্য</a:t>
            </a:r>
            <a:r>
              <a:rPr lang="en-GB" sz="2800" b="1" dirty="0"/>
              <a:t>):</a:t>
            </a:r>
            <a:r>
              <a:rPr lang="en-GB" dirty="0"/>
              <a:t>
</a:t>
            </a:r>
            <a:r>
              <a:rPr lang="en-GB" dirty="0" err="1"/>
              <a:t>যে</a:t>
            </a:r>
            <a:r>
              <a:rPr lang="en-GB" dirty="0"/>
              <a:t> Sentence </a:t>
            </a:r>
            <a:r>
              <a:rPr lang="en-GB" dirty="0" err="1"/>
              <a:t>দ্বারা</a:t>
            </a:r>
            <a:r>
              <a:rPr lang="en-GB" dirty="0"/>
              <a:t> </a:t>
            </a:r>
            <a:r>
              <a:rPr lang="en-GB" dirty="0" err="1"/>
              <a:t>কোন</a:t>
            </a:r>
            <a:r>
              <a:rPr lang="en-GB" dirty="0"/>
              <a:t> </a:t>
            </a:r>
            <a:r>
              <a:rPr lang="en-GB" dirty="0" err="1"/>
              <a:t>আদেশ</a:t>
            </a:r>
            <a:r>
              <a:rPr lang="en-GB" dirty="0"/>
              <a:t>, </a:t>
            </a:r>
            <a:r>
              <a:rPr lang="en-GB" dirty="0" err="1"/>
              <a:t>উপদেশ</a:t>
            </a:r>
            <a:r>
              <a:rPr lang="en-GB" dirty="0"/>
              <a:t>, </a:t>
            </a:r>
            <a:r>
              <a:rPr lang="en-GB" dirty="0" err="1"/>
              <a:t>নিষেধ</a:t>
            </a:r>
            <a:r>
              <a:rPr lang="en-GB" dirty="0"/>
              <a:t>, </a:t>
            </a:r>
            <a:r>
              <a:rPr lang="en-GB" dirty="0" err="1"/>
              <a:t>অনুরোধ</a:t>
            </a:r>
            <a:r>
              <a:rPr lang="en-GB" dirty="0"/>
              <a:t> </a:t>
            </a:r>
            <a:r>
              <a:rPr lang="en-GB" dirty="0" err="1"/>
              <a:t>ইত্যাদি</a:t>
            </a:r>
            <a:r>
              <a:rPr lang="en-GB" dirty="0"/>
              <a:t> </a:t>
            </a:r>
            <a:r>
              <a:rPr lang="en-GB" dirty="0" err="1"/>
              <a:t>বোঝায়</a:t>
            </a:r>
            <a:r>
              <a:rPr lang="en-GB" dirty="0"/>
              <a:t> </a:t>
            </a:r>
            <a:r>
              <a:rPr lang="en-GB" dirty="0" err="1"/>
              <a:t>তাকেই</a:t>
            </a:r>
            <a:r>
              <a:rPr lang="en-GB" dirty="0"/>
              <a:t> Imperative sentence </a:t>
            </a:r>
            <a:r>
              <a:rPr lang="en-GB" dirty="0" err="1"/>
              <a:t>বা</a:t>
            </a:r>
            <a:r>
              <a:rPr lang="en-GB" dirty="0"/>
              <a:t> </a:t>
            </a:r>
            <a:r>
              <a:rPr lang="en-GB" dirty="0" err="1"/>
              <a:t>অনুজ্ঞাসূচক</a:t>
            </a:r>
            <a:r>
              <a:rPr lang="en-GB" dirty="0"/>
              <a:t> </a:t>
            </a:r>
            <a:r>
              <a:rPr lang="en-GB" dirty="0" err="1"/>
              <a:t>বাক্য</a:t>
            </a:r>
            <a:r>
              <a:rPr lang="en-GB" dirty="0"/>
              <a:t> </a:t>
            </a:r>
            <a:r>
              <a:rPr lang="en-GB" dirty="0" err="1"/>
              <a:t>বলে</a:t>
            </a:r>
            <a:r>
              <a:rPr lang="en-GB" dirty="0"/>
              <a:t>।</a:t>
            </a:r>
          </a:p>
          <a:p>
            <a:pPr marL="0" indent="0">
              <a:buNone/>
            </a:pPr>
            <a:r>
              <a:rPr lang="en-GB" dirty="0"/>
              <a:t> এই </a:t>
            </a:r>
            <a:r>
              <a:rPr lang="en-GB" dirty="0" err="1"/>
              <a:t>ধরনের</a:t>
            </a:r>
            <a:r>
              <a:rPr lang="en-GB" dirty="0"/>
              <a:t> </a:t>
            </a:r>
            <a:r>
              <a:rPr lang="en-GB" dirty="0" err="1"/>
              <a:t>বাক্যে</a:t>
            </a:r>
            <a:r>
              <a:rPr lang="en-GB" dirty="0"/>
              <a:t> Subject (you)  </a:t>
            </a:r>
            <a:r>
              <a:rPr lang="en-GB" dirty="0" err="1"/>
              <a:t>গোপন</a:t>
            </a:r>
            <a:r>
              <a:rPr lang="en-GB" dirty="0"/>
              <a:t> </a:t>
            </a:r>
            <a:r>
              <a:rPr lang="en-GB" dirty="0" err="1"/>
              <a:t>থাকে</a:t>
            </a:r>
            <a:r>
              <a:rPr lang="en-GB" dirty="0"/>
              <a:t>।
It expresses request, order, advice, command, and suggestion.
</a:t>
            </a:r>
            <a:r>
              <a:rPr lang="en-GB" b="1" dirty="0"/>
              <a:t>Example</a:t>
            </a:r>
            <a:r>
              <a:rPr lang="en-GB" dirty="0"/>
              <a:t>:
Do it quickly. (Order)
Never tell a lie. (Advice)
Please, give me a pen. (Request)</a:t>
            </a:r>
            <a:endParaRPr lang="en-US" dirty="0"/>
          </a:p>
        </p:txBody>
      </p:sp>
    </p:spTree>
    <p:extLst>
      <p:ext uri="{BB962C8B-B14F-4D97-AF65-F5344CB8AC3E}">
        <p14:creationId xmlns:p14="http://schemas.microsoft.com/office/powerpoint/2010/main" val="220425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6828F6-3A60-2FEA-2955-00FDBE81F13E}"/>
              </a:ext>
            </a:extLst>
          </p:cNvPr>
          <p:cNvSpPr>
            <a:spLocks noGrp="1"/>
          </p:cNvSpPr>
          <p:nvPr>
            <p:ph idx="1"/>
          </p:nvPr>
        </p:nvSpPr>
        <p:spPr>
          <a:xfrm>
            <a:off x="2136568" y="1098468"/>
            <a:ext cx="9601200" cy="3581400"/>
          </a:xfrm>
        </p:spPr>
        <p:txBody>
          <a:bodyPr>
            <a:normAutofit lnSpcReduction="10000"/>
          </a:bodyPr>
          <a:lstStyle/>
          <a:p>
            <a:pPr marL="0" indent="0">
              <a:buNone/>
            </a:pPr>
            <a:r>
              <a:rPr lang="en-GB" sz="3000" b="1" dirty="0"/>
              <a:t>Optative Sentence (</a:t>
            </a:r>
            <a:r>
              <a:rPr lang="en-GB" sz="3000" b="1" dirty="0" err="1"/>
              <a:t>প্রার্থনা</a:t>
            </a:r>
            <a:r>
              <a:rPr lang="en-GB" sz="3000" b="1" dirty="0"/>
              <a:t> </a:t>
            </a:r>
            <a:r>
              <a:rPr lang="en-GB" sz="3000" b="1" dirty="0" err="1"/>
              <a:t>সূচক</a:t>
            </a:r>
            <a:r>
              <a:rPr lang="en-GB" sz="3000" b="1" dirty="0"/>
              <a:t> </a:t>
            </a:r>
            <a:r>
              <a:rPr lang="en-GB" sz="3000" b="1" dirty="0" err="1"/>
              <a:t>বাক্য</a:t>
            </a:r>
            <a:r>
              <a:rPr lang="en-GB" sz="3000" b="1" dirty="0"/>
              <a:t>): </a:t>
            </a:r>
            <a:r>
              <a:rPr lang="en-GB" dirty="0"/>
              <a:t>
</a:t>
            </a:r>
            <a:r>
              <a:rPr lang="en-GB" dirty="0" err="1"/>
              <a:t>যে</a:t>
            </a:r>
            <a:r>
              <a:rPr lang="en-GB" dirty="0"/>
              <a:t> Sentence </a:t>
            </a:r>
            <a:r>
              <a:rPr lang="en-GB" dirty="0" err="1"/>
              <a:t>দ্বারা</a:t>
            </a:r>
            <a:r>
              <a:rPr lang="en-GB" dirty="0"/>
              <a:t> </a:t>
            </a:r>
            <a:r>
              <a:rPr lang="en-GB" dirty="0" err="1"/>
              <a:t>মনে</a:t>
            </a:r>
            <a:r>
              <a:rPr lang="en-GB" dirty="0"/>
              <a:t> </a:t>
            </a:r>
            <a:r>
              <a:rPr lang="en-GB" dirty="0" err="1"/>
              <a:t>ইচ্ছা</a:t>
            </a:r>
            <a:r>
              <a:rPr lang="en-GB" dirty="0"/>
              <a:t> </a:t>
            </a:r>
            <a:r>
              <a:rPr lang="en-GB" dirty="0" err="1"/>
              <a:t>কিংবা</a:t>
            </a:r>
            <a:r>
              <a:rPr lang="en-GB" dirty="0"/>
              <a:t> </a:t>
            </a:r>
            <a:r>
              <a:rPr lang="en-GB" dirty="0" err="1"/>
              <a:t>প্রার্থনা</a:t>
            </a:r>
            <a:r>
              <a:rPr lang="en-GB" dirty="0"/>
              <a:t> </a:t>
            </a:r>
            <a:r>
              <a:rPr lang="en-GB" dirty="0" err="1"/>
              <a:t>প্রকাশ</a:t>
            </a:r>
            <a:r>
              <a:rPr lang="en-GB" dirty="0"/>
              <a:t> </a:t>
            </a:r>
            <a:r>
              <a:rPr lang="en-GB" dirty="0" err="1"/>
              <a:t>করে</a:t>
            </a:r>
            <a:r>
              <a:rPr lang="en-GB" dirty="0"/>
              <a:t> </a:t>
            </a:r>
            <a:r>
              <a:rPr lang="en-GB" dirty="0" err="1"/>
              <a:t>তাকে</a:t>
            </a:r>
            <a:r>
              <a:rPr lang="en-GB" dirty="0"/>
              <a:t> Optative Sentence </a:t>
            </a:r>
            <a:r>
              <a:rPr lang="en-GB" dirty="0" err="1"/>
              <a:t>বলে</a:t>
            </a:r>
            <a:r>
              <a:rPr lang="en-GB" dirty="0"/>
              <a:t>।
It expresses desire, prayer, wish, etc.
</a:t>
            </a:r>
            <a:r>
              <a:rPr lang="en-GB" b="1" dirty="0"/>
              <a:t>Example</a:t>
            </a:r>
            <a:r>
              <a:rPr lang="en-GB" dirty="0"/>
              <a:t>:
May you be happy in your future life.
Live long our president.</a:t>
            </a:r>
            <a:endParaRPr lang="en-US" dirty="0"/>
          </a:p>
        </p:txBody>
      </p:sp>
    </p:spTree>
    <p:extLst>
      <p:ext uri="{BB962C8B-B14F-4D97-AF65-F5344CB8AC3E}">
        <p14:creationId xmlns:p14="http://schemas.microsoft.com/office/powerpoint/2010/main" val="379735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4E55B-EE93-4BA8-027E-F3DF00D3E018}"/>
              </a:ext>
            </a:extLst>
          </p:cNvPr>
          <p:cNvSpPr>
            <a:spLocks noGrp="1"/>
          </p:cNvSpPr>
          <p:nvPr>
            <p:ph idx="1"/>
          </p:nvPr>
        </p:nvSpPr>
        <p:spPr>
          <a:xfrm>
            <a:off x="1728355" y="1333500"/>
            <a:ext cx="9601200" cy="3581400"/>
          </a:xfrm>
        </p:spPr>
        <p:txBody>
          <a:bodyPr>
            <a:normAutofit fontScale="92500" lnSpcReduction="10000"/>
          </a:bodyPr>
          <a:lstStyle/>
          <a:p>
            <a:pPr marL="0" indent="0">
              <a:buNone/>
            </a:pPr>
            <a:r>
              <a:rPr lang="en-GB" sz="3000" b="1" dirty="0"/>
              <a:t>Exclamatory Sentence (</a:t>
            </a:r>
            <a:r>
              <a:rPr lang="en-GB" sz="3000" b="1" dirty="0" err="1"/>
              <a:t>বিস্ময়সূচক</a:t>
            </a:r>
            <a:r>
              <a:rPr lang="en-GB" sz="3000" b="1" dirty="0"/>
              <a:t> </a:t>
            </a:r>
            <a:r>
              <a:rPr lang="en-GB" sz="3000" b="1" dirty="0" err="1"/>
              <a:t>বাক্য</a:t>
            </a:r>
            <a:r>
              <a:rPr lang="en-GB" sz="3000" b="1" dirty="0"/>
              <a:t>):</a:t>
            </a:r>
            <a:r>
              <a:rPr lang="en-GB" dirty="0"/>
              <a:t>
Exclamatory sentence </a:t>
            </a:r>
            <a:r>
              <a:rPr lang="en-GB" dirty="0" err="1"/>
              <a:t>দ্বারা</a:t>
            </a:r>
            <a:r>
              <a:rPr lang="en-GB" dirty="0"/>
              <a:t> </a:t>
            </a:r>
            <a:r>
              <a:rPr lang="en-GB" dirty="0" err="1"/>
              <a:t>হঠা</a:t>
            </a:r>
            <a:r>
              <a:rPr lang="en-GB" dirty="0"/>
              <a:t>ৎ </a:t>
            </a:r>
            <a:r>
              <a:rPr lang="en-GB" dirty="0" err="1"/>
              <a:t>আকস্মিকভাবে</a:t>
            </a:r>
            <a:r>
              <a:rPr lang="en-GB" dirty="0"/>
              <a:t> </a:t>
            </a:r>
            <a:r>
              <a:rPr lang="en-GB" dirty="0" err="1"/>
              <a:t>মনের</a:t>
            </a:r>
            <a:r>
              <a:rPr lang="en-GB" dirty="0"/>
              <a:t> </a:t>
            </a:r>
            <a:r>
              <a:rPr lang="en-GB" dirty="0" err="1"/>
              <a:t>কোন</a:t>
            </a:r>
            <a:r>
              <a:rPr lang="en-GB" dirty="0"/>
              <a:t> </a:t>
            </a:r>
            <a:r>
              <a:rPr lang="en-GB" dirty="0" err="1"/>
              <a:t>পরিবর্তন</a:t>
            </a:r>
            <a:r>
              <a:rPr lang="en-GB" dirty="0"/>
              <a:t> </a:t>
            </a:r>
            <a:r>
              <a:rPr lang="en-GB" dirty="0" err="1"/>
              <a:t>যেমন</a:t>
            </a:r>
            <a:r>
              <a:rPr lang="en-GB" dirty="0"/>
              <a:t> </a:t>
            </a:r>
            <a:r>
              <a:rPr lang="en-GB" dirty="0" err="1"/>
              <a:t>হর্ষ</a:t>
            </a:r>
            <a:r>
              <a:rPr lang="en-GB" dirty="0"/>
              <a:t>, </a:t>
            </a:r>
            <a:r>
              <a:rPr lang="en-GB" dirty="0" err="1"/>
              <a:t>বিষাদ</a:t>
            </a:r>
            <a:r>
              <a:rPr lang="en-GB" dirty="0"/>
              <a:t>, </a:t>
            </a:r>
            <a:r>
              <a:rPr lang="en-GB" dirty="0" err="1"/>
              <a:t>আনন্দ</a:t>
            </a:r>
            <a:r>
              <a:rPr lang="en-GB" dirty="0"/>
              <a:t>, </a:t>
            </a:r>
            <a:r>
              <a:rPr lang="en-GB" dirty="0" err="1"/>
              <a:t>আবেগ</a:t>
            </a:r>
            <a:r>
              <a:rPr lang="en-GB" dirty="0"/>
              <a:t> </a:t>
            </a:r>
            <a:r>
              <a:rPr lang="en-GB" dirty="0" err="1"/>
              <a:t>বা</a:t>
            </a:r>
            <a:r>
              <a:rPr lang="en-GB" dirty="0"/>
              <a:t> </a:t>
            </a:r>
            <a:r>
              <a:rPr lang="en-GB" dirty="0" err="1"/>
              <a:t>বিস্ময়</a:t>
            </a:r>
            <a:r>
              <a:rPr lang="en-GB" dirty="0"/>
              <a:t> </a:t>
            </a:r>
            <a:r>
              <a:rPr lang="en-GB" dirty="0" err="1"/>
              <a:t>প্রকাশ</a:t>
            </a:r>
            <a:r>
              <a:rPr lang="en-GB" dirty="0"/>
              <a:t> </a:t>
            </a:r>
            <a:r>
              <a:rPr lang="en-GB" dirty="0" err="1"/>
              <a:t>করা</a:t>
            </a:r>
            <a:r>
              <a:rPr lang="en-GB" dirty="0"/>
              <a:t> </a:t>
            </a:r>
            <a:r>
              <a:rPr lang="en-GB" dirty="0" err="1"/>
              <a:t>হয়</a:t>
            </a:r>
            <a:r>
              <a:rPr lang="en-GB" dirty="0"/>
              <a:t>।
Sometimes, it can start with Alas, Bravo, Ah, Hurrah, What, How, etc.
</a:t>
            </a:r>
            <a:r>
              <a:rPr lang="en-GB" b="1" dirty="0"/>
              <a:t>Example</a:t>
            </a:r>
            <a:r>
              <a:rPr lang="en-GB" dirty="0"/>
              <a:t>:
Hurrah! We’ve won the game.
What a beautiful scene!</a:t>
            </a:r>
            <a:endParaRPr lang="en-US" dirty="0"/>
          </a:p>
        </p:txBody>
      </p:sp>
    </p:spTree>
    <p:extLst>
      <p:ext uri="{BB962C8B-B14F-4D97-AF65-F5344CB8AC3E}">
        <p14:creationId xmlns:p14="http://schemas.microsoft.com/office/powerpoint/2010/main" val="152776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B8FC25-D5D0-293C-57B4-CF3C1E9668FE}"/>
              </a:ext>
            </a:extLst>
          </p:cNvPr>
          <p:cNvSpPr>
            <a:spLocks noGrp="1"/>
          </p:cNvSpPr>
          <p:nvPr>
            <p:ph idx="1"/>
          </p:nvPr>
        </p:nvSpPr>
        <p:spPr>
          <a:xfrm>
            <a:off x="3014848" y="1370611"/>
            <a:ext cx="9601200" cy="3581400"/>
          </a:xfrm>
        </p:spPr>
        <p:txBody>
          <a:bodyPr/>
          <a:lstStyle/>
          <a:p>
            <a:pPr marL="0" indent="0">
              <a:buNone/>
            </a:pPr>
            <a:r>
              <a:rPr lang="en-GB" sz="2800" b="1" dirty="0"/>
              <a:t>Structure </a:t>
            </a:r>
            <a:r>
              <a:rPr lang="en-GB" sz="2800" b="1" dirty="0" err="1"/>
              <a:t>অনুসারে</a:t>
            </a:r>
            <a:r>
              <a:rPr lang="en-GB" sz="2800" b="1" dirty="0"/>
              <a:t> sentences </a:t>
            </a:r>
            <a:r>
              <a:rPr lang="en-GB" sz="2800" b="1" dirty="0" err="1"/>
              <a:t>তিন</a:t>
            </a:r>
            <a:r>
              <a:rPr lang="en-GB" sz="2800" b="1" dirty="0"/>
              <a:t> </a:t>
            </a:r>
            <a:r>
              <a:rPr lang="en-GB" sz="2800" b="1" dirty="0" err="1"/>
              <a:t>প্রকার</a:t>
            </a:r>
            <a:r>
              <a:rPr lang="en-GB" sz="2800" b="1" dirty="0"/>
              <a:t>।</a:t>
            </a:r>
            <a:r>
              <a:rPr lang="en-GB" dirty="0"/>
              <a:t> </a:t>
            </a:r>
            <a:r>
              <a:rPr lang="en-GB" dirty="0" err="1"/>
              <a:t>যথা</a:t>
            </a:r>
            <a:r>
              <a:rPr lang="en-GB" dirty="0"/>
              <a:t>-
Simple sentence (</a:t>
            </a:r>
            <a:r>
              <a:rPr lang="en-GB" dirty="0" err="1"/>
              <a:t>সরল</a:t>
            </a:r>
            <a:r>
              <a:rPr lang="en-GB" dirty="0"/>
              <a:t> </a:t>
            </a:r>
            <a:r>
              <a:rPr lang="en-GB" dirty="0" err="1"/>
              <a:t>বাক্য</a:t>
            </a:r>
            <a:r>
              <a:rPr lang="en-GB" dirty="0"/>
              <a:t>)
Complex sentence (</a:t>
            </a:r>
            <a:r>
              <a:rPr lang="en-GB" dirty="0" err="1"/>
              <a:t>জটিল</a:t>
            </a:r>
            <a:r>
              <a:rPr lang="en-GB" dirty="0"/>
              <a:t> </a:t>
            </a:r>
            <a:r>
              <a:rPr lang="en-GB" dirty="0" err="1"/>
              <a:t>বাক্য</a:t>
            </a:r>
            <a:r>
              <a:rPr lang="en-GB" dirty="0"/>
              <a:t>)
Compound Sentence (</a:t>
            </a:r>
            <a:r>
              <a:rPr lang="en-GB" dirty="0" err="1"/>
              <a:t>যৌগিক</a:t>
            </a:r>
            <a:r>
              <a:rPr lang="en-GB" dirty="0"/>
              <a:t> </a:t>
            </a:r>
            <a:r>
              <a:rPr lang="en-GB" dirty="0" err="1"/>
              <a:t>বাক্য</a:t>
            </a:r>
            <a:r>
              <a:rPr lang="en-GB" dirty="0"/>
              <a:t>)</a:t>
            </a:r>
            <a:endParaRPr lang="en-US" dirty="0"/>
          </a:p>
        </p:txBody>
      </p:sp>
    </p:spTree>
    <p:extLst>
      <p:ext uri="{BB962C8B-B14F-4D97-AF65-F5344CB8AC3E}">
        <p14:creationId xmlns:p14="http://schemas.microsoft.com/office/powerpoint/2010/main" val="2748393403"/>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TF10001025</vt:lpstr>
      <vt:lpstr>বা বাক্য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বা বাক্য</dc:title>
  <dc:creator>soud mishu</dc:creator>
  <cp:lastModifiedBy>soud mishu</cp:lastModifiedBy>
  <cp:revision>2</cp:revision>
  <dcterms:created xsi:type="dcterms:W3CDTF">2023-11-19T13:26:24Z</dcterms:created>
  <dcterms:modified xsi:type="dcterms:W3CDTF">2023-11-19T14:05:10Z</dcterms:modified>
</cp:coreProperties>
</file>