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60" r:id="rId6"/>
    <p:sldId id="262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ud mishu" initials="sm" lastIdx="1" clrIdx="0">
    <p:extLst>
      <p:ext uri="{19B8F6BF-5375-455C-9EA6-DF929625EA0E}">
        <p15:presenceInfo xmlns:p15="http://schemas.microsoft.com/office/powerpoint/2012/main" userId="4eaa2afcc49c633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commentAuthors" Target="commentAuthor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1E5E99-A752-5143-A9AD-033847A1649E}" type="datetimeFigureOut">
              <a:rPr lang="en-US" smtClean="0"/>
              <a:t>11/2/2023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6AB6D-188D-4248-A729-9D9C454D6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61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6E074-C667-3689-551D-DE3CE13C1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203864" y="9116785"/>
            <a:ext cx="11157858" cy="321623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3371DE-23D3-8CF0-85A6-2234531DB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21630" y="1818409"/>
            <a:ext cx="8970433" cy="3675687"/>
          </a:xfrm>
        </p:spPr>
        <p:txBody>
          <a:bodyPr>
            <a:noAutofit/>
          </a:bodyPr>
          <a:lstStyle/>
          <a:p>
            <a:r>
              <a:rPr lang="en-GB" sz="6600" b="1" dirty="0"/>
              <a:t>Parts of Speech </a:t>
            </a:r>
          </a:p>
          <a:p>
            <a:r>
              <a:rPr lang="en-GB" sz="5400" b="1" dirty="0" err="1"/>
              <a:t>বা</a:t>
            </a:r>
            <a:r>
              <a:rPr lang="en-GB" sz="6600" b="1" dirty="0"/>
              <a:t> </a:t>
            </a:r>
            <a:r>
              <a:rPr lang="en-GB" sz="6000" b="1" dirty="0" err="1"/>
              <a:t>পদ</a:t>
            </a:r>
            <a:r>
              <a:rPr lang="en-GB" sz="6000" b="1" dirty="0"/>
              <a:t> </a:t>
            </a:r>
            <a:r>
              <a:rPr lang="en-GB" sz="6000" b="1" dirty="0" err="1"/>
              <a:t>প্রকরণ</a:t>
            </a:r>
            <a:r>
              <a:rPr lang="en-GB" sz="6600" b="1" dirty="0"/>
              <a:t> 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15534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B4F130-00E3-7FEB-4497-3E6853F370B4}"/>
              </a:ext>
            </a:extLst>
          </p:cNvPr>
          <p:cNvSpPr txBox="1"/>
          <p:nvPr/>
        </p:nvSpPr>
        <p:spPr>
          <a:xfrm>
            <a:off x="531915" y="1016796"/>
            <a:ext cx="9648702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Interjection (</a:t>
            </a:r>
            <a:r>
              <a:rPr lang="as-IN" sz="3200" b="1" dirty="0"/>
              <a:t>আবেগসূচক অব্যয়):</a:t>
            </a:r>
          </a:p>
          <a:p>
            <a:endParaRPr lang="as-IN" sz="3200" dirty="0"/>
          </a:p>
          <a:p>
            <a:r>
              <a:rPr lang="as-IN" sz="3200" dirty="0"/>
              <a:t>যেসব শব্দ দিয়ে মনের আবেগ অনুভূতি উচ্ছ্বাস প্রভৃতি প্রকাশ পায় তাদের </a:t>
            </a:r>
            <a:r>
              <a:rPr lang="en-US" sz="3200" dirty="0"/>
              <a:t>Interjection </a:t>
            </a:r>
            <a:r>
              <a:rPr lang="as-IN" sz="3200" dirty="0"/>
              <a:t>বলে। </a:t>
            </a:r>
            <a:endParaRPr lang="en-GB" sz="3200" dirty="0"/>
          </a:p>
          <a:p>
            <a:r>
              <a:rPr lang="as-IN" sz="3200" dirty="0"/>
              <a:t>যেমন, </a:t>
            </a:r>
            <a:r>
              <a:rPr lang="en-US" sz="3200" b="1" dirty="0"/>
              <a:t>Hurrah, Alas, Oh, Bravo, Ouch, Ah </a:t>
            </a:r>
            <a:r>
              <a:rPr lang="en-US" sz="3200" dirty="0"/>
              <a:t>etc.</a:t>
            </a:r>
            <a:endParaRPr lang="en-GB" sz="3200" dirty="0"/>
          </a:p>
          <a:p>
            <a:endParaRPr lang="en-US" sz="3200" dirty="0"/>
          </a:p>
          <a:p>
            <a:r>
              <a:rPr lang="en-US" sz="3200" dirty="0"/>
              <a:t>Example:</a:t>
            </a:r>
          </a:p>
          <a:p>
            <a:r>
              <a:rPr lang="en-US" sz="3200" dirty="0"/>
              <a:t>  </a:t>
            </a:r>
            <a:r>
              <a:rPr lang="en-GB" sz="3200" dirty="0"/>
              <a:t>            </a:t>
            </a:r>
            <a:r>
              <a:rPr lang="en-US" sz="3200" dirty="0"/>
              <a:t> </a:t>
            </a:r>
            <a:r>
              <a:rPr lang="en-US" sz="3200" b="1" dirty="0"/>
              <a:t>Hurrah</a:t>
            </a:r>
            <a:r>
              <a:rPr lang="en-US" sz="3200" dirty="0"/>
              <a:t>! We have won the game.</a:t>
            </a:r>
          </a:p>
          <a:p>
            <a:r>
              <a:rPr lang="as-IN" sz="3200" dirty="0"/>
              <a:t>এখানে </a:t>
            </a:r>
            <a:r>
              <a:rPr lang="en-US" sz="3200" dirty="0"/>
              <a:t>hurrah </a:t>
            </a:r>
            <a:r>
              <a:rPr lang="as-IN" sz="3200" dirty="0"/>
              <a:t>শব্দটি দিয়ে মনের উচ্ছ্বাসের প্রকাশ ঘটেছে।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444711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E182E74-F575-2860-4FA3-A3C9D9AE72B8}"/>
              </a:ext>
            </a:extLst>
          </p:cNvPr>
          <p:cNvSpPr txBox="1"/>
          <p:nvPr/>
        </p:nvSpPr>
        <p:spPr>
          <a:xfrm>
            <a:off x="0" y="880474"/>
            <a:ext cx="10860975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s-IN" sz="3600" b="1" dirty="0"/>
              <a:t>সম্পাদক:</a:t>
            </a:r>
            <a:endParaRPr lang="en-GB" sz="3600" b="1" dirty="0"/>
          </a:p>
          <a:p>
            <a:endParaRPr lang="en-GB" dirty="0"/>
          </a:p>
          <a:p>
            <a:r>
              <a:rPr lang="en-GB" b="1" i="1" dirty="0"/>
              <a:t>                      </a:t>
            </a:r>
            <a:r>
              <a:rPr lang="as-IN" sz="3600" b="1" i="1" dirty="0"/>
              <a:t>ইবনে সউদ আল হাসেম</a:t>
            </a:r>
            <a:endParaRPr lang="en-GB" sz="3600" b="1" i="1" dirty="0"/>
          </a:p>
          <a:p>
            <a:r>
              <a:rPr lang="en-GB" b="1" i="1" dirty="0"/>
              <a:t>                      </a:t>
            </a:r>
            <a:r>
              <a:rPr lang="as-IN" sz="3200" b="1" i="1" dirty="0"/>
              <a:t>ইন্সট্রাক্টর (ইংরেজি)</a:t>
            </a:r>
            <a:endParaRPr lang="en-GB" sz="3200" b="1" i="1" dirty="0"/>
          </a:p>
          <a:p>
            <a:r>
              <a:rPr lang="en-GB" sz="3200" dirty="0"/>
              <a:t>            </a:t>
            </a:r>
            <a:r>
              <a:rPr lang="as-IN" sz="3200" dirty="0"/>
              <a:t>আক্কেলপুর সরকারি টেকনিক্যাল স্কুল ও কলেজ</a:t>
            </a:r>
            <a:endParaRPr lang="en-GB" sz="3200" dirty="0"/>
          </a:p>
          <a:p>
            <a:r>
              <a:rPr lang="en-GB" sz="3200" dirty="0"/>
              <a:t>            </a:t>
            </a:r>
            <a:r>
              <a:rPr lang="en-GB" sz="3200" dirty="0" err="1"/>
              <a:t>আক্কেলপুর</a:t>
            </a:r>
            <a:r>
              <a:rPr lang="en-GB" sz="3200" dirty="0"/>
              <a:t>, </a:t>
            </a:r>
            <a:r>
              <a:rPr lang="en-GB" sz="3200" dirty="0" err="1"/>
              <a:t>জয়পুরহাট</a:t>
            </a:r>
            <a:r>
              <a:rPr lang="en-GB" sz="32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462839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930B2-E3D4-6311-CEEB-1EEC07B63B0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7350" y="106362"/>
            <a:ext cx="11804650" cy="6202403"/>
          </a:xfrm>
        </p:spPr>
        <p:txBody>
          <a:bodyPr anchor="t">
            <a:normAutofit fontScale="47500" lnSpcReduction="20000"/>
          </a:bodyPr>
          <a:lstStyle/>
          <a:p>
            <a:endParaRPr lang="en-GB" sz="9600" dirty="0"/>
          </a:p>
          <a:p>
            <a:r>
              <a:rPr lang="en-GB" sz="9600" dirty="0" err="1"/>
              <a:t>বাক্যে</a:t>
            </a:r>
            <a:r>
              <a:rPr lang="en-GB" sz="9600" dirty="0"/>
              <a:t> </a:t>
            </a:r>
            <a:r>
              <a:rPr lang="en-GB" sz="9600" dirty="0" err="1"/>
              <a:t>ব্যবহৃত</a:t>
            </a:r>
            <a:r>
              <a:rPr lang="en-GB" sz="9600" dirty="0"/>
              <a:t> </a:t>
            </a:r>
            <a:r>
              <a:rPr lang="en-GB" sz="9600" dirty="0" err="1"/>
              <a:t>প্রত্যেকটি</a:t>
            </a:r>
            <a:r>
              <a:rPr lang="en-GB" sz="9600" dirty="0"/>
              <a:t> </a:t>
            </a:r>
            <a:r>
              <a:rPr lang="en-GB" sz="9600" dirty="0" err="1"/>
              <a:t>শব্দকে</a:t>
            </a:r>
            <a:r>
              <a:rPr lang="en-GB" sz="9600" dirty="0"/>
              <a:t> </a:t>
            </a:r>
            <a:r>
              <a:rPr lang="en-GB" sz="9600" dirty="0" err="1"/>
              <a:t>এক</a:t>
            </a:r>
            <a:r>
              <a:rPr lang="en-GB" sz="9600" dirty="0"/>
              <a:t> </a:t>
            </a:r>
            <a:r>
              <a:rPr lang="en-GB" sz="9600" dirty="0" err="1"/>
              <a:t>একটি</a:t>
            </a:r>
            <a:r>
              <a:rPr lang="en-GB" sz="9600" dirty="0"/>
              <a:t> </a:t>
            </a:r>
            <a:r>
              <a:rPr lang="en-GB" sz="9600" b="1" dirty="0"/>
              <a:t>Part of Speech </a:t>
            </a:r>
            <a:r>
              <a:rPr lang="en-GB" sz="9600" dirty="0" err="1"/>
              <a:t>বলে</a:t>
            </a:r>
            <a:r>
              <a:rPr lang="en-GB" sz="9600" dirty="0"/>
              <a:t>।</a:t>
            </a:r>
          </a:p>
          <a:p>
            <a:pPr marL="0" indent="0">
              <a:buNone/>
            </a:pPr>
            <a:r>
              <a:rPr lang="en-GB" sz="9600" dirty="0"/>
              <a:t>
</a:t>
            </a:r>
            <a:r>
              <a:rPr lang="en-GB" sz="9600" b="1" dirty="0"/>
              <a:t>Example</a:t>
            </a:r>
            <a:r>
              <a:rPr lang="en-GB" sz="9600" dirty="0"/>
              <a:t>:
Rahim is a good boy.</a:t>
            </a:r>
          </a:p>
          <a:p>
            <a:pPr marL="0" indent="0">
              <a:buNone/>
            </a:pPr>
            <a:r>
              <a:rPr lang="en-GB" sz="9600" dirty="0"/>
              <a:t>
 </a:t>
            </a:r>
            <a:r>
              <a:rPr lang="en-GB" sz="9600" dirty="0" err="1"/>
              <a:t>বাক্যে</a:t>
            </a:r>
            <a:r>
              <a:rPr lang="en-GB" sz="9600" dirty="0"/>
              <a:t> Rahim, is, good, </a:t>
            </a:r>
            <a:r>
              <a:rPr lang="en-GB" sz="9600" dirty="0" err="1"/>
              <a:t>এবং</a:t>
            </a:r>
            <a:r>
              <a:rPr lang="en-GB" sz="9600" dirty="0"/>
              <a:t> boy </a:t>
            </a:r>
            <a:r>
              <a:rPr lang="en-GB" sz="9600" dirty="0" err="1"/>
              <a:t>প্রত্যেকটি</a:t>
            </a:r>
            <a:r>
              <a:rPr lang="en-GB" sz="9600" dirty="0"/>
              <a:t> </a:t>
            </a:r>
            <a:r>
              <a:rPr lang="en-GB" sz="9600" dirty="0" err="1"/>
              <a:t>শব্দ</a:t>
            </a:r>
            <a:r>
              <a:rPr lang="en-GB" sz="9600" dirty="0"/>
              <a:t> </a:t>
            </a:r>
            <a:r>
              <a:rPr lang="en-GB" sz="9600" dirty="0" err="1"/>
              <a:t>একেকটি</a:t>
            </a:r>
            <a:r>
              <a:rPr lang="en-GB" sz="9600" dirty="0"/>
              <a:t> part of speech.  </a:t>
            </a:r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041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CA5D542-3794-B5AF-6D43-4E1EFFEB36D3}"/>
              </a:ext>
            </a:extLst>
          </p:cNvPr>
          <p:cNvSpPr txBox="1"/>
          <p:nvPr/>
        </p:nvSpPr>
        <p:spPr>
          <a:xfrm>
            <a:off x="2269920" y="791751"/>
            <a:ext cx="699592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parts of speech </a:t>
            </a:r>
            <a:r>
              <a:rPr lang="as-IN" sz="3200" b="1" dirty="0"/>
              <a:t>৮ প্রকার।</a:t>
            </a:r>
            <a:r>
              <a:rPr lang="as-IN" sz="3200" dirty="0"/>
              <a:t> যথা-</a:t>
            </a:r>
            <a:endParaRPr lang="en-GB" sz="3200" dirty="0"/>
          </a:p>
          <a:p>
            <a:endParaRPr lang="as-IN" sz="3200" dirty="0"/>
          </a:p>
          <a:p>
            <a:r>
              <a:rPr lang="as-IN" sz="3200" dirty="0"/>
              <a:t>1.	</a:t>
            </a:r>
            <a:r>
              <a:rPr lang="en-US" sz="3200" dirty="0"/>
              <a:t>Noun (</a:t>
            </a:r>
            <a:r>
              <a:rPr lang="as-IN" sz="3200" dirty="0"/>
              <a:t>বিশেষ্য)</a:t>
            </a:r>
          </a:p>
          <a:p>
            <a:r>
              <a:rPr lang="as-IN" sz="3200" dirty="0"/>
              <a:t>2.	</a:t>
            </a:r>
            <a:r>
              <a:rPr lang="en-US" sz="3200" dirty="0"/>
              <a:t>Pronoun (</a:t>
            </a:r>
            <a:r>
              <a:rPr lang="as-IN" sz="3200" dirty="0"/>
              <a:t>সর্বনাম)</a:t>
            </a:r>
          </a:p>
          <a:p>
            <a:r>
              <a:rPr lang="as-IN" sz="3200" dirty="0"/>
              <a:t>3.	</a:t>
            </a:r>
            <a:r>
              <a:rPr lang="en-US" sz="3200" dirty="0"/>
              <a:t>Adjective (</a:t>
            </a:r>
            <a:r>
              <a:rPr lang="as-IN" sz="3200" dirty="0"/>
              <a:t>নাম বিশেষণ)</a:t>
            </a:r>
          </a:p>
          <a:p>
            <a:r>
              <a:rPr lang="as-IN" sz="3200" dirty="0"/>
              <a:t>4.	</a:t>
            </a:r>
            <a:r>
              <a:rPr lang="en-US" sz="3200" dirty="0"/>
              <a:t>Verb (</a:t>
            </a:r>
            <a:r>
              <a:rPr lang="as-IN" sz="3200" dirty="0"/>
              <a:t>ক্রীয়া বা কাজ)</a:t>
            </a:r>
          </a:p>
          <a:p>
            <a:r>
              <a:rPr lang="as-IN" sz="3200" dirty="0"/>
              <a:t>5.	</a:t>
            </a:r>
            <a:r>
              <a:rPr lang="en-US" sz="3200" dirty="0"/>
              <a:t>Adverb (</a:t>
            </a:r>
            <a:r>
              <a:rPr lang="as-IN" sz="3200" dirty="0"/>
              <a:t>ক্রীয়া বিশেষণ)</a:t>
            </a:r>
          </a:p>
          <a:p>
            <a:r>
              <a:rPr lang="as-IN" sz="3200" dirty="0"/>
              <a:t>6.	</a:t>
            </a:r>
            <a:r>
              <a:rPr lang="en-US" sz="3200" dirty="0"/>
              <a:t>Preposition (</a:t>
            </a:r>
            <a:r>
              <a:rPr lang="as-IN" sz="3200" dirty="0"/>
              <a:t>পদান্বয়ী অব্যয়)</a:t>
            </a:r>
          </a:p>
          <a:p>
            <a:r>
              <a:rPr lang="as-IN" sz="3200" dirty="0"/>
              <a:t>7.	</a:t>
            </a:r>
            <a:r>
              <a:rPr lang="en-US" sz="3200" dirty="0"/>
              <a:t>Conjunction (</a:t>
            </a:r>
            <a:r>
              <a:rPr lang="as-IN" sz="3200" dirty="0"/>
              <a:t>সংযোজক অব্যয়)</a:t>
            </a:r>
          </a:p>
          <a:p>
            <a:r>
              <a:rPr lang="as-IN" sz="3200" dirty="0"/>
              <a:t>8.	</a:t>
            </a:r>
            <a:r>
              <a:rPr lang="en-US" sz="3200" dirty="0"/>
              <a:t>Interjection (</a:t>
            </a:r>
            <a:r>
              <a:rPr lang="as-IN" sz="3200" dirty="0"/>
              <a:t>আবেগ সূচক অব্যয়)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0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AD8F227-8B89-5055-9B7E-B25E7D7514B6}"/>
              </a:ext>
            </a:extLst>
          </p:cNvPr>
          <p:cNvSpPr txBox="1"/>
          <p:nvPr/>
        </p:nvSpPr>
        <p:spPr>
          <a:xfrm>
            <a:off x="581396" y="1023026"/>
            <a:ext cx="919100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Noun (</a:t>
            </a:r>
            <a:r>
              <a:rPr lang="as-IN" sz="3200" b="1" dirty="0"/>
              <a:t>বিশেষ্য</a:t>
            </a:r>
            <a:r>
              <a:rPr lang="as-IN" sz="3200" dirty="0"/>
              <a:t>):</a:t>
            </a:r>
          </a:p>
          <a:p>
            <a:r>
              <a:rPr lang="as-IN" sz="3200" dirty="0"/>
              <a:t>যে </a:t>
            </a:r>
            <a:r>
              <a:rPr lang="en-US" sz="3200" dirty="0"/>
              <a:t>word </a:t>
            </a:r>
            <a:r>
              <a:rPr lang="as-IN" sz="3200" dirty="0"/>
              <a:t>দ্বারা কোন কিছুর নাম প্রকাশ করা হয় তাকে </a:t>
            </a:r>
            <a:r>
              <a:rPr lang="en-US" sz="3200" dirty="0"/>
              <a:t>noun </a:t>
            </a:r>
            <a:r>
              <a:rPr lang="as-IN" sz="3200" dirty="0"/>
              <a:t>বলে । </a:t>
            </a:r>
            <a:r>
              <a:rPr lang="en-US" sz="3200" dirty="0"/>
              <a:t>Noun </a:t>
            </a:r>
            <a:r>
              <a:rPr lang="as-IN" sz="3200" dirty="0"/>
              <a:t>দ্বারা কোন ব্যক্তি, বস্তু, প্রাণী, স্থান, ঘটনা ইত্যাদির নাম বোঝায়।</a:t>
            </a:r>
          </a:p>
          <a:p>
            <a:endParaRPr lang="as-IN" sz="3200" dirty="0"/>
          </a:p>
          <a:p>
            <a:r>
              <a:rPr lang="en-US" sz="3200" dirty="0"/>
              <a:t>Example:</a:t>
            </a:r>
          </a:p>
          <a:p>
            <a:r>
              <a:rPr lang="en-GB" sz="3200" b="1" dirty="0"/>
              <a:t>              </a:t>
            </a:r>
            <a:r>
              <a:rPr lang="en-US" sz="3200" b="1" dirty="0"/>
              <a:t>Rahim</a:t>
            </a:r>
            <a:r>
              <a:rPr lang="en-US" sz="3200" dirty="0"/>
              <a:t> does not like to go to school. </a:t>
            </a:r>
          </a:p>
          <a:p>
            <a:endParaRPr lang="en-US" sz="3200" dirty="0"/>
          </a:p>
          <a:p>
            <a:r>
              <a:rPr lang="as-IN" sz="3200" dirty="0"/>
              <a:t>এই বাক্যে </a:t>
            </a:r>
            <a:r>
              <a:rPr lang="en-US" sz="3200" dirty="0"/>
              <a:t>Rahim </a:t>
            </a:r>
            <a:r>
              <a:rPr lang="as-IN" sz="3200" dirty="0"/>
              <a:t>একজন ব্যক্তির নাম।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890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30E3CC-7957-4EAC-2066-647352D07696}"/>
              </a:ext>
            </a:extLst>
          </p:cNvPr>
          <p:cNvSpPr txBox="1"/>
          <p:nvPr/>
        </p:nvSpPr>
        <p:spPr>
          <a:xfrm>
            <a:off x="1191237" y="830737"/>
            <a:ext cx="915019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Pronoun (</a:t>
            </a:r>
            <a:r>
              <a:rPr lang="as-IN" sz="3200" b="1" dirty="0"/>
              <a:t>সর্বনাম):</a:t>
            </a:r>
            <a:endParaRPr lang="en-GB" sz="3200" b="1" dirty="0"/>
          </a:p>
          <a:p>
            <a:endParaRPr lang="as-IN" sz="3200" b="1" dirty="0"/>
          </a:p>
          <a:p>
            <a:r>
              <a:rPr lang="as-IN" sz="3200" dirty="0"/>
              <a:t>যে সকল শব্দ নামের পরিবর্তে বসে তাদেরকে </a:t>
            </a:r>
            <a:r>
              <a:rPr lang="en-US" sz="3200" dirty="0"/>
              <a:t>Pronoun </a:t>
            </a:r>
            <a:r>
              <a:rPr lang="as-IN" sz="3200" dirty="0"/>
              <a:t>বা সর্বনাম বলে। যেমন, </a:t>
            </a:r>
            <a:r>
              <a:rPr lang="en-US" sz="3200" dirty="0"/>
              <a:t>He, She, We </a:t>
            </a:r>
            <a:r>
              <a:rPr lang="as-IN" sz="3200" dirty="0"/>
              <a:t>ইত্যাদি।</a:t>
            </a:r>
            <a:endParaRPr lang="en-GB" sz="3200" dirty="0"/>
          </a:p>
          <a:p>
            <a:endParaRPr lang="as-IN" sz="3200" dirty="0"/>
          </a:p>
          <a:p>
            <a:r>
              <a:rPr lang="en-US" sz="3200" dirty="0"/>
              <a:t>Example:</a:t>
            </a:r>
          </a:p>
          <a:p>
            <a:r>
              <a:rPr lang="en-GB" sz="3200" b="1" dirty="0"/>
              <a:t>               </a:t>
            </a:r>
            <a:r>
              <a:rPr lang="en-US" sz="3200" b="1" dirty="0"/>
              <a:t>He</a:t>
            </a:r>
            <a:r>
              <a:rPr lang="en-US" sz="3200" dirty="0"/>
              <a:t> is a good boy. </a:t>
            </a:r>
          </a:p>
          <a:p>
            <a:r>
              <a:rPr lang="as-IN" sz="3200" dirty="0"/>
              <a:t>এই বাক্যে কোন ছেলের নামের পরিবর্তে </a:t>
            </a:r>
            <a:r>
              <a:rPr lang="en-US" sz="3200" dirty="0"/>
              <a:t>Pronoun </a:t>
            </a:r>
            <a:r>
              <a:rPr lang="as-IN" sz="3200" dirty="0"/>
              <a:t>হিসেবে </a:t>
            </a:r>
            <a:r>
              <a:rPr lang="en-US" sz="3200" dirty="0"/>
              <a:t>He </a:t>
            </a:r>
            <a:r>
              <a:rPr lang="as-IN" sz="3200" dirty="0"/>
              <a:t>ব্যবহার করা হয়েছে।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86771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1835E8-4DBE-A307-394B-81A1F1658CE6}"/>
              </a:ext>
            </a:extLst>
          </p:cNvPr>
          <p:cNvSpPr txBox="1"/>
          <p:nvPr/>
        </p:nvSpPr>
        <p:spPr>
          <a:xfrm>
            <a:off x="519547" y="269732"/>
            <a:ext cx="935491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/>
              <a:t>Adjective (</a:t>
            </a:r>
            <a:r>
              <a:rPr lang="as-IN" sz="3600" b="1" dirty="0"/>
              <a:t>নাম বিশেষণ):</a:t>
            </a:r>
          </a:p>
          <a:p>
            <a:endParaRPr lang="as-IN" sz="3600" dirty="0"/>
          </a:p>
          <a:p>
            <a:r>
              <a:rPr lang="as-IN" sz="3600" dirty="0"/>
              <a:t>যে সকল শব্দ দ্বারা কোন </a:t>
            </a:r>
            <a:r>
              <a:rPr lang="en-US" sz="3600" dirty="0"/>
              <a:t>Noun </a:t>
            </a:r>
            <a:r>
              <a:rPr lang="as-IN" sz="3600" dirty="0"/>
              <a:t>বা </a:t>
            </a:r>
            <a:r>
              <a:rPr lang="en-US" sz="3600" dirty="0"/>
              <a:t>Pronoun </a:t>
            </a:r>
            <a:r>
              <a:rPr lang="as-IN" sz="3600" dirty="0"/>
              <a:t>এর দোষ, গুণ, সংখ্যা, পরিমাণ, অবস্থা ইত্যাদি প্রকাশ করা হয় তাকে </a:t>
            </a:r>
            <a:r>
              <a:rPr lang="en-US" sz="3600" dirty="0"/>
              <a:t>Adjective </a:t>
            </a:r>
            <a:r>
              <a:rPr lang="as-IN" sz="3600" dirty="0"/>
              <a:t>বলে।</a:t>
            </a:r>
          </a:p>
          <a:p>
            <a:endParaRPr lang="as-IN" sz="3600" dirty="0"/>
          </a:p>
          <a:p>
            <a:r>
              <a:rPr lang="en-US" sz="3600" dirty="0"/>
              <a:t>Example:</a:t>
            </a:r>
          </a:p>
          <a:p>
            <a:r>
              <a:rPr lang="en-US" sz="3600" dirty="0"/>
              <a:t>               </a:t>
            </a:r>
            <a:r>
              <a:rPr lang="en-US" sz="3600" dirty="0" err="1"/>
              <a:t>Nila</a:t>
            </a:r>
            <a:r>
              <a:rPr lang="en-US" sz="3600" dirty="0"/>
              <a:t> is a </a:t>
            </a:r>
            <a:r>
              <a:rPr lang="en-US" sz="3600" b="1" dirty="0"/>
              <a:t>beautiful</a:t>
            </a:r>
            <a:r>
              <a:rPr lang="en-US" sz="3600" dirty="0"/>
              <a:t> girl.</a:t>
            </a:r>
          </a:p>
          <a:p>
            <a:r>
              <a:rPr lang="en-US" sz="3600" dirty="0"/>
              <a:t> </a:t>
            </a:r>
            <a:r>
              <a:rPr lang="as-IN" sz="3600" dirty="0"/>
              <a:t>এই বাক্যে </a:t>
            </a:r>
            <a:r>
              <a:rPr lang="en-US" sz="3600" dirty="0"/>
              <a:t>beautiful </a:t>
            </a:r>
            <a:r>
              <a:rPr lang="as-IN" sz="3600" dirty="0"/>
              <a:t>শব্দটি দিয়ে নিলা নামক মেয়েটির গুণ বুঝানো হয়েছে।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47247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2FD00C6-9E29-24FE-699B-97EBBBE9642C}"/>
              </a:ext>
            </a:extLst>
          </p:cNvPr>
          <p:cNvSpPr txBox="1"/>
          <p:nvPr/>
        </p:nvSpPr>
        <p:spPr>
          <a:xfrm>
            <a:off x="593765" y="603725"/>
            <a:ext cx="9463149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/>
              <a:t>Adverb (</a:t>
            </a:r>
            <a:r>
              <a:rPr lang="as-IN" sz="3200" b="1" dirty="0"/>
              <a:t>ক্রিয়া বিশেষণ):</a:t>
            </a:r>
          </a:p>
          <a:p>
            <a:endParaRPr lang="as-IN" sz="3200" dirty="0"/>
          </a:p>
          <a:p>
            <a:r>
              <a:rPr lang="as-IN" sz="3200" dirty="0"/>
              <a:t>যে সব শব্দ  </a:t>
            </a:r>
            <a:r>
              <a:rPr lang="en-US" sz="3200" dirty="0"/>
              <a:t>Verb </a:t>
            </a:r>
            <a:r>
              <a:rPr lang="as-IN" sz="3200" dirty="0"/>
              <a:t>বা  </a:t>
            </a:r>
            <a:r>
              <a:rPr lang="en-US" sz="3200" dirty="0"/>
              <a:t>Adjective </a:t>
            </a:r>
            <a:r>
              <a:rPr lang="as-IN" sz="3200" dirty="0"/>
              <a:t>কে </a:t>
            </a:r>
            <a:r>
              <a:rPr lang="en-US" sz="3200" dirty="0"/>
              <a:t>Modify </a:t>
            </a:r>
            <a:r>
              <a:rPr lang="as-IN" sz="3200" dirty="0"/>
              <a:t>করে সে সকল শব্দগুলোকে </a:t>
            </a:r>
            <a:r>
              <a:rPr lang="en-US" sz="3200" dirty="0"/>
              <a:t>Adverb </a:t>
            </a:r>
            <a:r>
              <a:rPr lang="as-IN" sz="3200" dirty="0"/>
              <a:t>বলে। যেমন, </a:t>
            </a:r>
            <a:r>
              <a:rPr lang="en-US" sz="3200" dirty="0"/>
              <a:t>very, slowly, well, carefully etc.</a:t>
            </a:r>
          </a:p>
          <a:p>
            <a:r>
              <a:rPr lang="en-US" sz="3200" dirty="0"/>
              <a:t> </a:t>
            </a:r>
          </a:p>
          <a:p>
            <a:r>
              <a:rPr lang="en-US" sz="3200" dirty="0"/>
              <a:t>Example:</a:t>
            </a:r>
          </a:p>
          <a:p>
            <a:r>
              <a:rPr lang="en-US" sz="3200" dirty="0"/>
              <a:t>               He walks </a:t>
            </a:r>
            <a:r>
              <a:rPr lang="en-US" sz="3200" b="1" dirty="0"/>
              <a:t>slowly</a:t>
            </a:r>
            <a:r>
              <a:rPr lang="en-US" sz="3200" dirty="0"/>
              <a:t>.</a:t>
            </a:r>
          </a:p>
          <a:p>
            <a:r>
              <a:rPr lang="as-IN" sz="3200" dirty="0"/>
              <a:t>এই বাক্যে </a:t>
            </a:r>
            <a:r>
              <a:rPr lang="en-US" sz="3200" dirty="0"/>
              <a:t>slowly  </a:t>
            </a:r>
            <a:r>
              <a:rPr lang="as-IN" sz="3200" dirty="0"/>
              <a:t>শব্দটি </a:t>
            </a:r>
            <a:r>
              <a:rPr lang="en-US" sz="3200" dirty="0"/>
              <a:t>verb </a:t>
            </a:r>
            <a:r>
              <a:rPr lang="as-IN" sz="3200" dirty="0"/>
              <a:t>কে </a:t>
            </a:r>
            <a:r>
              <a:rPr lang="en-US" sz="3200" dirty="0"/>
              <a:t>modify </a:t>
            </a:r>
            <a:r>
              <a:rPr lang="as-IN" sz="3200" dirty="0"/>
              <a:t>করে অর্থাৎ </a:t>
            </a:r>
            <a:r>
              <a:rPr lang="en-US" sz="3200" dirty="0"/>
              <a:t>verb </a:t>
            </a:r>
            <a:r>
              <a:rPr lang="as-IN" sz="3200" dirty="0"/>
              <a:t>সম্বন্ধে নতুন তথ্য প্রদান করে।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11024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993B02-FA08-1EC0-D99C-5C682730F5D6}"/>
              </a:ext>
            </a:extLst>
          </p:cNvPr>
          <p:cNvSpPr txBox="1"/>
          <p:nvPr/>
        </p:nvSpPr>
        <p:spPr>
          <a:xfrm>
            <a:off x="667987" y="606137"/>
            <a:ext cx="9215746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Preposition (</a:t>
            </a:r>
            <a:r>
              <a:rPr lang="as-IN" sz="2800" b="1" dirty="0"/>
              <a:t>পদান্বয়ী অব্যয়):</a:t>
            </a:r>
          </a:p>
          <a:p>
            <a:endParaRPr lang="as-IN" sz="2400" dirty="0"/>
          </a:p>
          <a:p>
            <a:r>
              <a:rPr lang="en-US" sz="2400" dirty="0"/>
              <a:t>Pre </a:t>
            </a:r>
            <a:r>
              <a:rPr lang="as-IN" sz="2400" dirty="0"/>
              <a:t>শব্দের অর্থ পূর্বে আর </a:t>
            </a:r>
            <a:r>
              <a:rPr lang="en-US" sz="2400" dirty="0"/>
              <a:t>Position </a:t>
            </a:r>
            <a:r>
              <a:rPr lang="as-IN" sz="2400" dirty="0"/>
              <a:t>শব্দের অর্থ অবস্থান। যেসব শব্দ </a:t>
            </a:r>
            <a:r>
              <a:rPr lang="en-US" sz="2400" dirty="0"/>
              <a:t>Noun </a:t>
            </a:r>
            <a:r>
              <a:rPr lang="as-IN" sz="2400" dirty="0"/>
              <a:t>বা </a:t>
            </a:r>
            <a:r>
              <a:rPr lang="en-US" sz="2400" dirty="0"/>
              <a:t>Pronoun </a:t>
            </a:r>
            <a:r>
              <a:rPr lang="as-IN" sz="2400" dirty="0"/>
              <a:t>এর পূর্বে অবস্থান করে বাক্যের অন্যান্য অংশের সাথে ঐ </a:t>
            </a:r>
            <a:r>
              <a:rPr lang="en-US" sz="2400" dirty="0"/>
              <a:t>Noun </a:t>
            </a:r>
            <a:r>
              <a:rPr lang="as-IN" sz="2400" dirty="0"/>
              <a:t>বা </a:t>
            </a:r>
            <a:r>
              <a:rPr lang="en-US" sz="2400" dirty="0"/>
              <a:t>Pronoun </a:t>
            </a:r>
            <a:r>
              <a:rPr lang="as-IN" sz="2400" dirty="0"/>
              <a:t>এর সম্পর্ক স্থাপন করে তাকে </a:t>
            </a:r>
            <a:r>
              <a:rPr lang="en-US" sz="2400" dirty="0"/>
              <a:t>Preposition </a:t>
            </a:r>
            <a:r>
              <a:rPr lang="as-IN" sz="2400" dirty="0"/>
              <a:t>বলে। </a:t>
            </a:r>
            <a:endParaRPr lang="en-GB" sz="2400" dirty="0"/>
          </a:p>
          <a:p>
            <a:r>
              <a:rPr lang="as-IN" sz="2400" dirty="0"/>
              <a:t>যেমন, </a:t>
            </a:r>
            <a:r>
              <a:rPr lang="en-US" sz="2400" b="1" dirty="0"/>
              <a:t>in, on, under, with, at, over, of, below, throughout, by, about, until </a:t>
            </a:r>
            <a:r>
              <a:rPr lang="en-US" sz="2400" dirty="0"/>
              <a:t>etc.</a:t>
            </a:r>
            <a:endParaRPr lang="en-GB" sz="2400" dirty="0"/>
          </a:p>
          <a:p>
            <a:endParaRPr lang="en-US" sz="2400" dirty="0"/>
          </a:p>
          <a:p>
            <a:r>
              <a:rPr lang="en-US" sz="2400" dirty="0"/>
              <a:t>Example:</a:t>
            </a:r>
          </a:p>
          <a:p>
            <a:r>
              <a:rPr lang="en-GB" sz="2400" dirty="0"/>
              <a:t>                   </a:t>
            </a:r>
            <a:r>
              <a:rPr lang="en-US" sz="2400" dirty="0"/>
              <a:t>The book is </a:t>
            </a:r>
            <a:r>
              <a:rPr lang="en-US" sz="2400" b="1" dirty="0"/>
              <a:t>on</a:t>
            </a:r>
            <a:r>
              <a:rPr lang="en-US" sz="2400" dirty="0"/>
              <a:t> the table.</a:t>
            </a:r>
          </a:p>
          <a:p>
            <a:r>
              <a:rPr lang="as-IN" sz="2400" dirty="0"/>
              <a:t>বাক্যটিতে আমরা দেখতে পাই যে যদি আমরা  </a:t>
            </a:r>
            <a:r>
              <a:rPr lang="en-US" sz="2400" dirty="0"/>
              <a:t>Noun </a:t>
            </a:r>
            <a:r>
              <a:rPr lang="as-IN" sz="2400" dirty="0"/>
              <a:t>এর পূর্বে কোন </a:t>
            </a:r>
            <a:r>
              <a:rPr lang="en-US" sz="2400" dirty="0"/>
              <a:t>preposition </a:t>
            </a:r>
            <a:r>
              <a:rPr lang="as-IN" sz="2400" dirty="0"/>
              <a:t>না বসাই তাহলে  “</a:t>
            </a:r>
            <a:r>
              <a:rPr lang="en-US" sz="2400" dirty="0"/>
              <a:t>The table” Noun </a:t>
            </a:r>
            <a:r>
              <a:rPr lang="as-IN" sz="2400" dirty="0"/>
              <a:t>টি বাক্য থেকে বিচ্ছিন্ন  হয়ে যাচ্ছে। </a:t>
            </a:r>
            <a:r>
              <a:rPr lang="en-US" sz="2400" dirty="0"/>
              <a:t>On </a:t>
            </a:r>
            <a:r>
              <a:rPr lang="as-IN" sz="2400" dirty="0"/>
              <a:t>বসানোর সাথে সাথেই সেটি বাক্যের সাথে সংযুক্ত হয়ে যায়।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6318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D16B950-B71D-FB07-0543-D5B564611F27}"/>
              </a:ext>
            </a:extLst>
          </p:cNvPr>
          <p:cNvSpPr txBox="1"/>
          <p:nvPr/>
        </p:nvSpPr>
        <p:spPr>
          <a:xfrm>
            <a:off x="624693" y="1166842"/>
            <a:ext cx="9240487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/>
              <a:t>Conjunction (</a:t>
            </a:r>
            <a:r>
              <a:rPr lang="as-IN" sz="2800" b="1" dirty="0"/>
              <a:t>সংযোজক অব্যয়)</a:t>
            </a:r>
            <a:r>
              <a:rPr lang="as-IN" sz="2800" dirty="0"/>
              <a:t>:</a:t>
            </a:r>
            <a:endParaRPr lang="en-GB" sz="2800" dirty="0"/>
          </a:p>
          <a:p>
            <a:endParaRPr lang="as-IN" sz="2400" dirty="0"/>
          </a:p>
          <a:p>
            <a:r>
              <a:rPr lang="as-IN" sz="2400" dirty="0"/>
              <a:t>যেসব </a:t>
            </a:r>
            <a:r>
              <a:rPr lang="en-US" sz="2400" dirty="0"/>
              <a:t>Word </a:t>
            </a:r>
            <a:r>
              <a:rPr lang="as-IN" sz="2400" dirty="0"/>
              <a:t>একাধিক বাক্য কিংবা </a:t>
            </a:r>
            <a:r>
              <a:rPr lang="en-US" sz="2400" dirty="0"/>
              <a:t>Clause </a:t>
            </a:r>
            <a:r>
              <a:rPr lang="as-IN" sz="2400" dirty="0"/>
              <a:t>কে সংযুক্ত করে তাদেরকে </a:t>
            </a:r>
            <a:r>
              <a:rPr lang="en-US" sz="2400" dirty="0"/>
              <a:t>Conjunction </a:t>
            </a:r>
            <a:r>
              <a:rPr lang="as-IN" sz="2400" dirty="0"/>
              <a:t>বলে। যেমন, </a:t>
            </a:r>
            <a:r>
              <a:rPr lang="en-US" sz="2400" dirty="0"/>
              <a:t>and</a:t>
            </a:r>
            <a:r>
              <a:rPr lang="en-US" sz="2400" b="1" dirty="0"/>
              <a:t>, or, but, yet, for, nor, so, because </a:t>
            </a:r>
            <a:r>
              <a:rPr lang="en-US" sz="2400" dirty="0"/>
              <a:t>etc.</a:t>
            </a:r>
          </a:p>
          <a:p>
            <a:r>
              <a:rPr lang="en-US" sz="2400" b="1" dirty="0"/>
              <a:t> </a:t>
            </a:r>
          </a:p>
          <a:p>
            <a:r>
              <a:rPr lang="en-US" sz="2400" dirty="0"/>
              <a:t>Example:</a:t>
            </a:r>
          </a:p>
          <a:p>
            <a:r>
              <a:rPr lang="en-GB" sz="2400" dirty="0"/>
              <a:t>               </a:t>
            </a:r>
            <a:r>
              <a:rPr lang="en-US" sz="2400" dirty="0"/>
              <a:t>He is poor.</a:t>
            </a:r>
          </a:p>
          <a:p>
            <a:r>
              <a:rPr lang="en-GB" sz="2400" dirty="0"/>
              <a:t>               </a:t>
            </a:r>
            <a:r>
              <a:rPr lang="en-US" sz="2400" dirty="0"/>
              <a:t>He is honest.</a:t>
            </a:r>
          </a:p>
          <a:p>
            <a:r>
              <a:rPr lang="en-GB" sz="2400" dirty="0"/>
              <a:t>               </a:t>
            </a:r>
            <a:r>
              <a:rPr lang="en-US" sz="2400" dirty="0"/>
              <a:t>He is poor </a:t>
            </a:r>
            <a:r>
              <a:rPr lang="en-US" sz="2400" b="1" dirty="0"/>
              <a:t>but</a:t>
            </a:r>
            <a:r>
              <a:rPr lang="en-US" sz="2400" dirty="0"/>
              <a:t> honest.</a:t>
            </a:r>
          </a:p>
          <a:p>
            <a:r>
              <a:rPr lang="as-IN" sz="2400" dirty="0"/>
              <a:t>আমরা প্রথম দুই বাক্যকে আলাদা করে না লিখে,  </a:t>
            </a:r>
            <a:r>
              <a:rPr lang="en-US" sz="2400" dirty="0"/>
              <a:t>conjunction </a:t>
            </a:r>
            <a:r>
              <a:rPr lang="as-IN" sz="2400" dirty="0"/>
              <a:t>হিসেবে </a:t>
            </a:r>
            <a:r>
              <a:rPr lang="en-US" sz="2400" dirty="0"/>
              <a:t>but </a:t>
            </a:r>
            <a:r>
              <a:rPr lang="as-IN" sz="2400" dirty="0"/>
              <a:t>ব্যবহার করে তৃতীয় বাক্যে এসে এক সাথে সংযুক্ত করে দিয়েছি।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28256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soud mishu</dc:creator>
  <cp:lastModifiedBy>soud mishu</cp:lastModifiedBy>
  <cp:revision>1</cp:revision>
  <dcterms:created xsi:type="dcterms:W3CDTF">2023-11-02T17:41:03Z</dcterms:created>
  <dcterms:modified xsi:type="dcterms:W3CDTF">2023-11-02T18:53:28Z</dcterms:modified>
</cp:coreProperties>
</file>