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676400"/>
            <a:ext cx="6781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dirty="0" err="1">
                <a:solidFill>
                  <a:srgbClr val="00B0F0"/>
                </a:solidFill>
                <a:latin typeface="Verdana"/>
              </a:rPr>
              <a:t>পদার্থবিজ্ঞান</a:t>
            </a:r>
            <a:r>
              <a:rPr lang="en-US" sz="4400" dirty="0">
                <a:solidFill>
                  <a:srgbClr val="00B0F0"/>
                </a:solidFill>
                <a:latin typeface="Verdana"/>
              </a:rPr>
              <a:t> </a:t>
            </a:r>
            <a:r>
              <a:rPr lang="en-US" sz="4400" dirty="0" smtClean="0">
                <a:solidFill>
                  <a:srgbClr val="00B0F0"/>
                </a:solidFill>
                <a:latin typeface="Verdana"/>
              </a:rPr>
              <a:t>-</a:t>
            </a:r>
            <a:r>
              <a:rPr lang="en-US" sz="4400" dirty="0">
                <a:solidFill>
                  <a:srgbClr val="00B0F0"/>
                </a:solidFill>
                <a:latin typeface="Verdana"/>
              </a:rPr>
              <a:t>২</a:t>
            </a:r>
            <a:endParaRPr lang="en-US" sz="4400" dirty="0">
              <a:solidFill>
                <a:srgbClr val="00B0F0"/>
              </a:solidFill>
              <a:latin typeface="Verdana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3810000"/>
            <a:ext cx="6934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 err="1" smtClean="0">
                <a:solidFill>
                  <a:srgbClr val="00B050"/>
                </a:solidFill>
                <a:latin typeface="Verdana"/>
              </a:rPr>
              <a:t>অধ্যায়-স্থির</a:t>
            </a:r>
            <a:r>
              <a:rPr lang="en-US" sz="4000" dirty="0" smtClean="0">
                <a:solidFill>
                  <a:srgbClr val="00B050"/>
                </a:solidFill>
                <a:latin typeface="Verdana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Verdana"/>
              </a:rPr>
              <a:t>বিদ্যু</a:t>
            </a:r>
            <a:r>
              <a:rPr lang="en-US" sz="4000" dirty="0" smtClean="0">
                <a:solidFill>
                  <a:srgbClr val="00B050"/>
                </a:solidFill>
                <a:latin typeface="Verdana"/>
              </a:rPr>
              <a:t>ৎ</a:t>
            </a:r>
            <a:endParaRPr lang="en-US" sz="4000" dirty="0">
              <a:solidFill>
                <a:srgbClr val="00B050"/>
              </a:solidFill>
              <a:latin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543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sz="2800" dirty="0" smtClean="0">
              <a:solidFill>
                <a:srgbClr val="00B050"/>
              </a:solidFill>
            </a:endParaRPr>
          </a:p>
          <a:p>
            <a:endParaRPr lang="bn-BD" sz="2800" dirty="0">
              <a:solidFill>
                <a:srgbClr val="00B050"/>
              </a:solidFill>
            </a:endParaRPr>
          </a:p>
          <a:p>
            <a:r>
              <a:rPr lang="en-US" sz="2800" dirty="0" err="1" smtClean="0">
                <a:solidFill>
                  <a:srgbClr val="00B050"/>
                </a:solidFill>
              </a:rPr>
              <a:t>আধান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বা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চার্জঃ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bn-BD" sz="2000" dirty="0">
                <a:solidFill>
                  <a:srgbClr val="0070C0"/>
                </a:solidFill>
              </a:rPr>
              <a:t>পদার্থ সৃষ্টিকারী মৌলিক কণাসমূহের মৌলিক ও বৈশিষ্ট্যমূলক ধর্মকে আধান বা চার্জ বলে</a:t>
            </a:r>
            <a:r>
              <a:rPr lang="bn-BD" sz="2000" dirty="0" smtClean="0">
                <a:solidFill>
                  <a:srgbClr val="0070C0"/>
                </a:solidFill>
              </a:rPr>
              <a:t>।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bn-BD" sz="2800" dirty="0" smtClean="0">
              <a:solidFill>
                <a:srgbClr val="00B050"/>
              </a:solidFill>
            </a:endParaRPr>
          </a:p>
          <a:p>
            <a:r>
              <a:rPr lang="en-US" sz="2800" dirty="0" err="1" smtClean="0">
                <a:solidFill>
                  <a:srgbClr val="00B050"/>
                </a:solidFill>
              </a:rPr>
              <a:t>স্থির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বিদ্যুৎঃ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000" dirty="0" err="1">
                <a:solidFill>
                  <a:srgbClr val="0070C0"/>
                </a:solidFill>
              </a:rPr>
              <a:t>আধান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বা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চার্জ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bn-BD" sz="2000" dirty="0" smtClean="0">
                <a:solidFill>
                  <a:srgbClr val="0070C0"/>
                </a:solidFill>
              </a:rPr>
              <a:t>যখন চলাচল করে না, বরং কোন বস্তুতে আবদ্ধ থাকে, তখন তাকে </a:t>
            </a:r>
            <a:r>
              <a:rPr lang="en-US" sz="2000" dirty="0" err="1">
                <a:solidFill>
                  <a:srgbClr val="0070C0"/>
                </a:solidFill>
              </a:rPr>
              <a:t>স্থির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বিদ্যু</a:t>
            </a:r>
            <a:r>
              <a:rPr lang="en-US" sz="2000" dirty="0" smtClean="0">
                <a:solidFill>
                  <a:srgbClr val="0070C0"/>
                </a:solidFill>
              </a:rPr>
              <a:t>ৎ </a:t>
            </a:r>
            <a:r>
              <a:rPr lang="bn-BD" sz="2000" dirty="0" smtClean="0">
                <a:solidFill>
                  <a:srgbClr val="0070C0"/>
                </a:solidFill>
              </a:rPr>
              <a:t>বলে</a:t>
            </a:r>
            <a:r>
              <a:rPr lang="en-US" sz="2000" dirty="0" smtClean="0">
                <a:solidFill>
                  <a:srgbClr val="0070C0"/>
                </a:solidFill>
              </a:rPr>
              <a:t>।</a:t>
            </a:r>
            <a:endParaRPr lang="bn-BD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7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B050"/>
                </a:solidFill>
              </a:rPr>
              <a:t>ঘর্ষণে</a:t>
            </a:r>
            <a:r>
              <a:rPr lang="en-US" sz="2800" dirty="0" smtClean="0">
                <a:solidFill>
                  <a:srgbClr val="00B050"/>
                </a:solidFill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</a:rPr>
              <a:t>স্থির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বিদ্যু</a:t>
            </a:r>
            <a:r>
              <a:rPr lang="en-US" sz="2800" dirty="0" smtClean="0">
                <a:solidFill>
                  <a:srgbClr val="00B050"/>
                </a:solidFill>
              </a:rPr>
              <a:t>ৎ </a:t>
            </a:r>
            <a:r>
              <a:rPr lang="en-US" sz="2800" dirty="0" err="1" smtClean="0">
                <a:solidFill>
                  <a:srgbClr val="00B050"/>
                </a:solidFill>
              </a:rPr>
              <a:t>তৈরি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54" y="2362200"/>
            <a:ext cx="7439891" cy="290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7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62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00B050"/>
                </a:solidFill>
              </a:rPr>
              <a:t>বৈদ্যুতিক আবেশঃ</a:t>
            </a:r>
          </a:p>
          <a:p>
            <a:r>
              <a:rPr lang="bn-BD" sz="2000" dirty="0">
                <a:solidFill>
                  <a:srgbClr val="0070C0"/>
                </a:solidFill>
              </a:rPr>
              <a:t>একটি আহিত বস্তুর কাছে এনে স্পর্শ না করে শুধুমাত্র এর উপস্থিতিতে কোন অনাহিত বস্তুকে আহিত করার পদ্ধতিকে বৈদ্যুতিক </a:t>
            </a:r>
            <a:r>
              <a:rPr lang="bn-BD" sz="2000" dirty="0" smtClean="0">
                <a:solidFill>
                  <a:srgbClr val="0070C0"/>
                </a:solidFill>
              </a:rPr>
              <a:t>আবেশ</a:t>
            </a:r>
            <a:r>
              <a:rPr lang="bn-BD" sz="2000" dirty="0">
                <a:solidFill>
                  <a:srgbClr val="0070C0"/>
                </a:solidFill>
              </a:rPr>
              <a:t> বলে।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14600"/>
            <a:ext cx="6966284" cy="318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49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00B050"/>
                </a:solidFill>
              </a:rPr>
              <a:t>ইলেকট্রোস্কোপঃ</a:t>
            </a:r>
          </a:p>
          <a:p>
            <a:r>
              <a:rPr lang="bn-IN" sz="2000" dirty="0">
                <a:solidFill>
                  <a:srgbClr val="0070C0"/>
                </a:solidFill>
              </a:rPr>
              <a:t>ইলেকট্রোস্কোপ স্থির বিদ্যুৎ পরীক্ষার জন্য খুব চমৎকার একটা যন্ত্র। যন্ত্রটা খুবই সহজ, এখানে চার্জের অস্তিত্ব বোঝার জন্য রয়েছে খুবই হালকা সোনা, অ্যালুমিনিয়াম বা অন্য কোনো ধাতুর দুটি পাত</a:t>
            </a:r>
            <a:r>
              <a:rPr lang="bn-IN" sz="2000" dirty="0" smtClean="0">
                <a:solidFill>
                  <a:srgbClr val="0070C0"/>
                </a:solidFill>
              </a:rPr>
              <a:t>।</a:t>
            </a:r>
            <a:endParaRPr lang="bn-IN" sz="20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0"/>
            <a:ext cx="682942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5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838200"/>
                <a:ext cx="8001000" cy="29440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n-BD" sz="2800" dirty="0" smtClean="0">
                    <a:solidFill>
                      <a:srgbClr val="00B050"/>
                    </a:solidFill>
                  </a:rPr>
                  <a:t>বৈদ্যুতিক বলঃ</a:t>
                </a:r>
              </a:p>
              <a:p>
                <a:r>
                  <a:rPr lang="bn-BD" sz="2000" dirty="0">
                    <a:solidFill>
                      <a:srgbClr val="0070C0"/>
                    </a:solidFill>
                  </a:rPr>
                  <a:t>দুটি স্থির বিন্দু আধান এর মধ্যে কার্যকর আকর্ষণ বা বিকর্ষণ বল আধান দ্বয়ের পরিমাণ এর গুণফলের সমানুপাতিক এবং তাদের মধ্যবর্তী দূরত্বের বর্গের </a:t>
                </a:r>
                <a:r>
                  <a:rPr lang="bn-BD" sz="2000" dirty="0" smtClean="0">
                    <a:solidFill>
                      <a:srgbClr val="0070C0"/>
                    </a:solidFill>
                  </a:rPr>
                  <a:t>ব্যস্তানুপাতিক।</a:t>
                </a:r>
              </a:p>
              <a:p>
                <a:endParaRPr lang="bn-BD" baseline="-25000" dirty="0" smtClean="0"/>
              </a:p>
              <a:p>
                <a:endParaRPr lang="bn-BD" baseline="-25000" dirty="0"/>
              </a:p>
              <a:p>
                <a:r>
                  <a:rPr lang="en-US" sz="2400" dirty="0">
                    <a:solidFill>
                      <a:srgbClr val="00B0F0"/>
                    </a:solidFill>
                  </a:rPr>
                  <a:t>q</a:t>
                </a:r>
                <a:r>
                  <a:rPr lang="bn-BD" sz="2400" baseline="-25000" dirty="0" smtClean="0">
                    <a:solidFill>
                      <a:srgbClr val="00B0F0"/>
                    </a:solidFill>
                  </a:rPr>
                  <a:t>1 </a:t>
                </a:r>
                <a:r>
                  <a:rPr lang="bn-BD" sz="2400" dirty="0" smtClean="0">
                    <a:solidFill>
                      <a:srgbClr val="00B0F0"/>
                    </a:solidFill>
                  </a:rPr>
                  <a:t> </a:t>
                </a:r>
                <a:r>
                  <a:rPr lang="bn-BD" sz="2000" dirty="0" smtClean="0">
                    <a:solidFill>
                      <a:srgbClr val="00B0F0"/>
                    </a:solidFill>
                  </a:rPr>
                  <a:t>ও </a:t>
                </a:r>
                <a:r>
                  <a:rPr lang="en-US" sz="2400" dirty="0">
                    <a:solidFill>
                      <a:srgbClr val="00B0F0"/>
                    </a:solidFill>
                  </a:rPr>
                  <a:t>q</a:t>
                </a:r>
                <a:r>
                  <a:rPr lang="bn-BD" sz="2400" baseline="-25000" dirty="0" smtClean="0">
                    <a:solidFill>
                      <a:srgbClr val="00B0F0"/>
                    </a:solidFill>
                  </a:rPr>
                  <a:t>2</a:t>
                </a:r>
                <a:r>
                  <a:rPr lang="bn-BD" sz="24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দুইটি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বিন্দু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চার্জ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এবং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r 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চার্জ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দ্বয়ের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মধ্যবর্তী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দূরত্ব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হলে</a:t>
                </a:r>
                <a:endParaRPr lang="en-US" sz="2000" dirty="0" smtClean="0">
                  <a:solidFill>
                    <a:srgbClr val="00B0F0"/>
                  </a:solidFill>
                </a:endParaRPr>
              </a:p>
              <a:p>
                <a:endParaRPr lang="en-US" baseline="-25000" dirty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              </a:t>
                </a:r>
                <a:r>
                  <a:rPr lang="bn-BD" dirty="0" smtClean="0">
                    <a:solidFill>
                      <a:srgbClr val="FF0000"/>
                    </a:solidFill>
                  </a:rPr>
                  <a:t>বৈদ্যুতিক বল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,   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F=k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𝑞</m:t>
                        </m:r>
                        <m:r>
                          <a:rPr lang="en-US" sz="2800" b="0" i="1" baseline="-2500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𝑞</m:t>
                        </m:r>
                        <m:r>
                          <a:rPr lang="en-US" sz="2800" b="0" i="1" baseline="-2500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en-US" sz="2800" b="0" i="1" baseline="3000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</a:rPr>
                  <a:t> </a:t>
                </a:r>
                <a:endParaRPr lang="bn-BD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838200"/>
                <a:ext cx="8001000" cy="2944076"/>
              </a:xfrm>
              <a:prstGeom prst="rect">
                <a:avLst/>
              </a:prstGeom>
              <a:blipFill rotWithShape="1">
                <a:blip r:embed="rId2"/>
                <a:stretch>
                  <a:fillRect l="-1523" t="-2075" b="-1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86200"/>
            <a:ext cx="6705600" cy="222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3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371600"/>
            <a:ext cx="64008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08197"/>
            <a:r>
              <a:rPr lang="bn-IN" sz="8800" b="1" dirty="0">
                <a:solidFill>
                  <a:srgbClr val="B4936D"/>
                </a:solidFill>
                <a:latin typeface="Arial Narrow"/>
              </a:rPr>
              <a:t>ধন্যবাদ</a:t>
            </a:r>
            <a:endParaRPr lang="en-US" sz="8800" b="1" dirty="0">
              <a:solidFill>
                <a:srgbClr val="B4936D"/>
              </a:solidFill>
              <a:latin typeface="Arial Narrow"/>
            </a:endParaRPr>
          </a:p>
          <a:p>
            <a:pPr lvl="0"/>
            <a:endParaRPr lang="en-US" dirty="0">
              <a:solidFill>
                <a:prstClr val="black"/>
              </a:solidFill>
              <a:latin typeface="Verdana"/>
            </a:endParaRPr>
          </a:p>
          <a:p>
            <a:pPr lvl="0"/>
            <a:endParaRPr lang="en-US" dirty="0">
              <a:solidFill>
                <a:prstClr val="black"/>
              </a:solidFill>
              <a:latin typeface="Verdana"/>
            </a:endParaRPr>
          </a:p>
          <a:p>
            <a:endParaRPr lang="bn-BD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3652362"/>
            <a:ext cx="6629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08197"/>
            <a:r>
              <a:rPr lang="bn-IN" sz="2000" b="1" dirty="0">
                <a:solidFill>
                  <a:srgbClr val="0070C0"/>
                </a:solidFill>
                <a:latin typeface="Arial Narrow"/>
              </a:rPr>
              <a:t>ইবনে সাঈদ আল-আমিন</a:t>
            </a:r>
          </a:p>
          <a:p>
            <a:pPr lvl="0" algn="ctr" defTabSz="408197"/>
            <a:r>
              <a:rPr lang="bn-IN" sz="2000" dirty="0">
                <a:solidFill>
                  <a:srgbClr val="0070C0"/>
                </a:solidFill>
                <a:latin typeface="Arial Narrow"/>
              </a:rPr>
              <a:t>বিএসসি(ঢাবি),এমএসসি(ঢাবি)</a:t>
            </a:r>
          </a:p>
          <a:p>
            <a:pPr lvl="0" algn="ctr" defTabSz="408197"/>
            <a:r>
              <a:rPr lang="bn-IN" sz="2000" dirty="0">
                <a:solidFill>
                  <a:srgbClr val="0070C0"/>
                </a:solidFill>
                <a:latin typeface="Arial Narrow"/>
              </a:rPr>
              <a:t>ইন্সট্রাক্টর(পদার্থবিজ্ঞান)</a:t>
            </a:r>
          </a:p>
          <a:p>
            <a:pPr lvl="0" algn="ctr" defTabSz="408197"/>
            <a:r>
              <a:rPr lang="bn-BD" sz="2000" dirty="0">
                <a:solidFill>
                  <a:srgbClr val="0070C0"/>
                </a:solidFill>
                <a:latin typeface="Arial Narrow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Arial Narrow"/>
              </a:rPr>
              <a:t>আক্কেলপুর</a:t>
            </a:r>
            <a:r>
              <a:rPr lang="en-US" sz="2000" dirty="0">
                <a:solidFill>
                  <a:srgbClr val="0070C0"/>
                </a:solidFill>
                <a:latin typeface="Arial Narrow"/>
              </a:rPr>
              <a:t> </a:t>
            </a:r>
            <a:r>
              <a:rPr lang="bn-IN" sz="2000" dirty="0">
                <a:solidFill>
                  <a:srgbClr val="0070C0"/>
                </a:solidFill>
                <a:latin typeface="Arial Narrow"/>
              </a:rPr>
              <a:t>সরকারি টেকনিক্যাল স্কুল এন্ড কলেজ</a:t>
            </a:r>
          </a:p>
          <a:p>
            <a:pPr lvl="0" algn="ctr" defTabSz="408197"/>
            <a:endParaRPr lang="bn-IN" sz="2000" dirty="0">
              <a:solidFill>
                <a:srgbClr val="0070C0"/>
              </a:solidFill>
              <a:latin typeface="Arial Narro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53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</TotalTime>
  <Words>117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2006-08-16T00:00:00Z</dcterms:created>
  <dcterms:modified xsi:type="dcterms:W3CDTF">2023-11-16T21:23:36Z</dcterms:modified>
</cp:coreProperties>
</file>