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3673" y="16002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00B0F0"/>
                </a:solidFill>
              </a:rPr>
              <a:t>পদার্থবিজ্ঞান</a:t>
            </a:r>
            <a:r>
              <a:rPr lang="en-US" sz="4400" dirty="0" smtClean="0">
                <a:solidFill>
                  <a:srgbClr val="00B0F0"/>
                </a:solidFill>
              </a:rPr>
              <a:t> -১</a:t>
            </a:r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300" y="403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B050"/>
                </a:solidFill>
              </a:rPr>
              <a:t>অধ্যায়-গতি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7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239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স্থিতিঃ</a:t>
            </a:r>
            <a:r>
              <a:rPr lang="en-US" dirty="0" smtClean="0"/>
              <a:t> </a:t>
            </a:r>
            <a:endParaRPr lang="bn-BD" dirty="0" smtClean="0"/>
          </a:p>
          <a:p>
            <a:r>
              <a:rPr lang="en-US" sz="2000" dirty="0" err="1" smtClean="0">
                <a:solidFill>
                  <a:srgbClr val="0070C0"/>
                </a:solidFill>
              </a:rPr>
              <a:t>চারপাশের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পরিবেশের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সাপেক্ষে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কোন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বস্তুর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অবস্থানের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পরিবর্তন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না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হলে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তাকে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স্থিতি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বলে</a:t>
            </a:r>
            <a:r>
              <a:rPr lang="en-US" sz="2000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800" dirty="0" err="1" smtClean="0">
                <a:solidFill>
                  <a:srgbClr val="00B050"/>
                </a:solidFill>
              </a:rPr>
              <a:t>গতিঃ</a:t>
            </a:r>
            <a:endParaRPr lang="bn-BD" sz="2800" dirty="0" smtClean="0">
              <a:solidFill>
                <a:srgbClr val="00B050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চারপাশের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পরিবেশের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সাপেক্ষে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কোন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বস্তুর</a:t>
            </a:r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err="1">
                <a:solidFill>
                  <a:srgbClr val="0070C0"/>
                </a:solidFill>
              </a:rPr>
              <a:t>অবস্থানের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পরিবর্তন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হলে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তাকে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স্থিতি</a:t>
            </a:r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err="1">
                <a:solidFill>
                  <a:srgbClr val="0070C0"/>
                </a:solidFill>
              </a:rPr>
              <a:t>বলে</a:t>
            </a:r>
            <a:r>
              <a:rPr lang="en-US" sz="2000" dirty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3581400"/>
            <a:ext cx="7924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বিভিন্ন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প্রকার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গতিঃ</a:t>
            </a:r>
            <a:endParaRPr lang="en-US" sz="2800" dirty="0" smtClean="0">
              <a:solidFill>
                <a:srgbClr val="00B050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১।সরলরৈখিক </a:t>
            </a:r>
            <a:r>
              <a:rPr lang="en-US" sz="2000" dirty="0" err="1" smtClean="0">
                <a:solidFill>
                  <a:srgbClr val="0070C0"/>
                </a:solidFill>
              </a:rPr>
              <a:t>গতি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২।ঘূর্ণন </a:t>
            </a:r>
            <a:r>
              <a:rPr lang="en-US" sz="2000" dirty="0" err="1">
                <a:solidFill>
                  <a:srgbClr val="0070C0"/>
                </a:solidFill>
              </a:rPr>
              <a:t>গতি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৩।চলন </a:t>
            </a:r>
            <a:r>
              <a:rPr lang="en-US" sz="2000" dirty="0" err="1">
                <a:solidFill>
                  <a:srgbClr val="0070C0"/>
                </a:solidFill>
              </a:rPr>
              <a:t>গতি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 ৪।পর্যায়বৃত্ত </a:t>
            </a:r>
            <a:r>
              <a:rPr lang="en-US" sz="2000" dirty="0" err="1">
                <a:solidFill>
                  <a:srgbClr val="0070C0"/>
                </a:solidFill>
              </a:rPr>
              <a:t>গতি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৫। </a:t>
            </a:r>
            <a:r>
              <a:rPr lang="en-US" sz="2000" dirty="0" err="1" smtClean="0">
                <a:solidFill>
                  <a:srgbClr val="0070C0"/>
                </a:solidFill>
              </a:rPr>
              <a:t>সরল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স্পন্দন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গতি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2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772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</a:rPr>
              <a:t>স্কেলার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রাশিঃ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endParaRPr lang="bn-BD" sz="2800" dirty="0" smtClean="0">
              <a:solidFill>
                <a:srgbClr val="00B050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যে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সকল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রাশি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প্রকাশের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জন্য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শুধু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মানের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প্রয়োজন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কিন্তু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দিকের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প্রয়োজন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হয়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না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তাকে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স্কেলার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রাশি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বলে</a:t>
            </a:r>
            <a:r>
              <a:rPr lang="en-US" sz="2000" dirty="0" smtClean="0">
                <a:solidFill>
                  <a:srgbClr val="0070C0"/>
                </a:solidFill>
              </a:rPr>
              <a:t>। </a:t>
            </a:r>
            <a:r>
              <a:rPr lang="en-US" sz="2000" dirty="0" err="1" smtClean="0">
                <a:solidFill>
                  <a:srgbClr val="0070C0"/>
                </a:solidFill>
              </a:rPr>
              <a:t>যেমন</a:t>
            </a:r>
            <a:r>
              <a:rPr lang="en-US" sz="2000" dirty="0" smtClean="0">
                <a:solidFill>
                  <a:srgbClr val="0070C0"/>
                </a:solidFill>
              </a:rPr>
              <a:t>- </a:t>
            </a:r>
            <a:r>
              <a:rPr lang="en-US" sz="2000" dirty="0" err="1" smtClean="0">
                <a:solidFill>
                  <a:srgbClr val="0070C0"/>
                </a:solidFill>
              </a:rPr>
              <a:t>ভর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সময়</a:t>
            </a:r>
            <a:endParaRPr lang="en-US" sz="2000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r>
              <a:rPr lang="en-US" sz="2800" dirty="0" err="1" smtClean="0">
                <a:solidFill>
                  <a:srgbClr val="00B050"/>
                </a:solidFill>
              </a:rPr>
              <a:t>ভেক্টর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রাশিঃ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endParaRPr lang="bn-BD" sz="2800" dirty="0" smtClean="0">
              <a:solidFill>
                <a:srgbClr val="00B050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যে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সকল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রাশি</a:t>
            </a:r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err="1">
                <a:solidFill>
                  <a:srgbClr val="0070C0"/>
                </a:solidFill>
              </a:rPr>
              <a:t>প্রকাশের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জন্য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মান</a:t>
            </a:r>
            <a:r>
              <a:rPr lang="en-US" sz="2000" dirty="0" smtClean="0">
                <a:solidFill>
                  <a:srgbClr val="0070C0"/>
                </a:solidFill>
              </a:rPr>
              <a:t> ও </a:t>
            </a:r>
            <a:r>
              <a:rPr lang="en-US" sz="2000" dirty="0" err="1" smtClean="0">
                <a:solidFill>
                  <a:srgbClr val="0070C0"/>
                </a:solidFill>
              </a:rPr>
              <a:t>দিক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</a:rPr>
              <a:t>উভয়ের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প্রয়োজন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হয়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তাকে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ভেক্টর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রাশিবলে</a:t>
            </a:r>
            <a:r>
              <a:rPr lang="en-US" sz="2000" dirty="0">
                <a:solidFill>
                  <a:srgbClr val="0070C0"/>
                </a:solidFill>
              </a:rPr>
              <a:t>। </a:t>
            </a:r>
            <a:r>
              <a:rPr lang="en-US" sz="2000" dirty="0" err="1">
                <a:solidFill>
                  <a:srgbClr val="0070C0"/>
                </a:solidFill>
              </a:rPr>
              <a:t>যেমন</a:t>
            </a:r>
            <a:r>
              <a:rPr lang="en-US" sz="2000" dirty="0">
                <a:solidFill>
                  <a:srgbClr val="0070C0"/>
                </a:solidFill>
              </a:rPr>
              <a:t>- </a:t>
            </a:r>
            <a:r>
              <a:rPr lang="en-US" sz="2000" dirty="0" err="1" smtClean="0">
                <a:solidFill>
                  <a:srgbClr val="0070C0"/>
                </a:solidFill>
              </a:rPr>
              <a:t>সরন</a:t>
            </a:r>
            <a:r>
              <a:rPr lang="en-US" sz="2000" dirty="0" smtClean="0">
                <a:solidFill>
                  <a:srgbClr val="0070C0"/>
                </a:solidFill>
              </a:rPr>
              <a:t>,</a:t>
            </a:r>
            <a:r>
              <a:rPr lang="bn-BD" sz="2000" dirty="0" smtClean="0">
                <a:solidFill>
                  <a:srgbClr val="0070C0"/>
                </a:solidFill>
              </a:rPr>
              <a:t>ত্বরণ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945" y="3505200"/>
            <a:ext cx="762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solidFill>
                  <a:srgbClr val="00B050"/>
                </a:solidFill>
              </a:rPr>
              <a:t>দূরত্বঃ</a:t>
            </a:r>
            <a:r>
              <a:rPr lang="bn-BD" dirty="0" smtClean="0"/>
              <a:t> </a:t>
            </a:r>
            <a:endParaRPr lang="bn-BD" dirty="0" smtClean="0"/>
          </a:p>
          <a:p>
            <a:r>
              <a:rPr lang="bn-BD" sz="2000" dirty="0" smtClean="0">
                <a:solidFill>
                  <a:srgbClr val="0070C0"/>
                </a:solidFill>
              </a:rPr>
              <a:t>কোন </a:t>
            </a:r>
            <a:r>
              <a:rPr lang="bn-BD" sz="2000" dirty="0" smtClean="0">
                <a:solidFill>
                  <a:srgbClr val="0070C0"/>
                </a:solidFill>
              </a:rPr>
              <a:t>বস্তু যেকোন দিকে যে পথ অতিক্রম করে তাকে দূরত্ব বলে।</a:t>
            </a:r>
          </a:p>
          <a:p>
            <a:endParaRPr lang="bn-BD" dirty="0"/>
          </a:p>
          <a:p>
            <a:r>
              <a:rPr lang="bn-BD" sz="2800" dirty="0" smtClean="0">
                <a:solidFill>
                  <a:srgbClr val="00B050"/>
                </a:solidFill>
              </a:rPr>
              <a:t>সরণ</a:t>
            </a:r>
            <a:r>
              <a:rPr lang="en-US" sz="2800" dirty="0" smtClean="0">
                <a:solidFill>
                  <a:srgbClr val="00B050"/>
                </a:solidFill>
              </a:rPr>
              <a:t>ঃ</a:t>
            </a:r>
            <a:r>
              <a:rPr lang="bn-BD" dirty="0"/>
              <a:t> </a:t>
            </a:r>
            <a:endParaRPr lang="bn-BD" dirty="0" smtClean="0"/>
          </a:p>
          <a:p>
            <a:r>
              <a:rPr lang="bn-BD" sz="2000" dirty="0" smtClean="0">
                <a:solidFill>
                  <a:srgbClr val="0070C0"/>
                </a:solidFill>
              </a:rPr>
              <a:t>কোন </a:t>
            </a:r>
            <a:r>
              <a:rPr lang="bn-BD" sz="2000" dirty="0">
                <a:solidFill>
                  <a:srgbClr val="0070C0"/>
                </a:solidFill>
              </a:rPr>
              <a:t>বস্তু </a:t>
            </a:r>
            <a:r>
              <a:rPr lang="en-US" sz="2000" dirty="0" err="1" smtClean="0">
                <a:solidFill>
                  <a:srgbClr val="0070C0"/>
                </a:solidFill>
              </a:rPr>
              <a:t>নির্দিষ্ট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bn-BD" sz="2000" dirty="0" smtClean="0">
                <a:solidFill>
                  <a:srgbClr val="0070C0"/>
                </a:solidFill>
              </a:rPr>
              <a:t> </a:t>
            </a:r>
            <a:r>
              <a:rPr lang="bn-BD" sz="2000" dirty="0">
                <a:solidFill>
                  <a:srgbClr val="0070C0"/>
                </a:solidFill>
              </a:rPr>
              <a:t>দিকে যে পথ অতিক্রম করে তাকে </a:t>
            </a:r>
            <a:r>
              <a:rPr lang="bn-BD" sz="2000" dirty="0" smtClean="0">
                <a:solidFill>
                  <a:srgbClr val="0070C0"/>
                </a:solidFill>
              </a:rPr>
              <a:t> বলে ।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89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239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solidFill>
                  <a:srgbClr val="00B050"/>
                </a:solidFill>
              </a:rPr>
              <a:t>ত্বরণঃ</a:t>
            </a:r>
          </a:p>
          <a:p>
            <a:r>
              <a:rPr lang="bn-BD" sz="2000" dirty="0" smtClean="0">
                <a:solidFill>
                  <a:srgbClr val="0070C0"/>
                </a:solidFill>
              </a:rPr>
              <a:t>কোন বস্তুর অসম বেগ বৃদ্ধির হারকে ত্বরণ বলে ।</a:t>
            </a:r>
          </a:p>
          <a:p>
            <a:endParaRPr lang="bn-BD" dirty="0"/>
          </a:p>
          <a:p>
            <a:r>
              <a:rPr lang="bn-BD" sz="2800" dirty="0" smtClean="0">
                <a:solidFill>
                  <a:srgbClr val="00B050"/>
                </a:solidFill>
              </a:rPr>
              <a:t>মন্দনঃ </a:t>
            </a:r>
          </a:p>
          <a:p>
            <a:r>
              <a:rPr lang="bn-BD" sz="2000" dirty="0" smtClean="0">
                <a:solidFill>
                  <a:srgbClr val="0070C0"/>
                </a:solidFill>
              </a:rPr>
              <a:t>কোন বস্তুর বেগের হ্রাসের হারকে মন্দন বলে।</a:t>
            </a:r>
            <a:endParaRPr lang="en-US" sz="20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14400" y="2895600"/>
                <a:ext cx="7772400" cy="3690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n-BD" sz="2800" dirty="0" smtClean="0">
                    <a:solidFill>
                      <a:srgbClr val="00B050"/>
                    </a:solidFill>
                  </a:rPr>
                  <a:t>গতির সমীকরণঃ</a:t>
                </a:r>
              </a:p>
              <a:p>
                <a:r>
                  <a:rPr lang="bn-BD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# V=</a:t>
                </a:r>
                <a:r>
                  <a:rPr lang="bn-BD" sz="2400" dirty="0">
                    <a:solidFill>
                      <a:srgbClr val="FF0000"/>
                    </a:solidFill>
                  </a:rPr>
                  <a:t>u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+at</a:t>
                </a:r>
                <a:endParaRPr lang="bn-BD" sz="2400" dirty="0" smtClean="0">
                  <a:solidFill>
                    <a:srgbClr val="FF0000"/>
                  </a:solidFill>
                </a:endParaRPr>
              </a:p>
              <a:p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#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V</a:t>
                </a:r>
                <a:r>
                  <a:rPr lang="en-US" sz="2400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=</a:t>
                </a:r>
                <a:r>
                  <a:rPr lang="bn-BD" sz="2400" dirty="0" smtClean="0">
                    <a:solidFill>
                      <a:srgbClr val="FF0000"/>
                    </a:solidFill>
                  </a:rPr>
                  <a:t>u</a:t>
                </a:r>
                <a:r>
                  <a:rPr lang="en-US" sz="2400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+2as</a:t>
                </a:r>
                <a:endParaRPr lang="bn-BD" sz="2400" dirty="0" smtClean="0">
                  <a:solidFill>
                    <a:srgbClr val="FF0000"/>
                  </a:solidFill>
                </a:endParaRPr>
              </a:p>
              <a:p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# S=(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bn-BD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)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t</a:t>
                </a:r>
                <a:endParaRPr lang="bn-BD" sz="2400" dirty="0" smtClean="0">
                  <a:solidFill>
                    <a:srgbClr val="FF0000"/>
                  </a:solidFill>
                </a:endParaRPr>
              </a:p>
              <a:p>
                <a:endParaRPr lang="en-US" sz="2400" dirty="0">
                  <a:solidFill>
                    <a:srgbClr val="FF0000"/>
                  </a:solidFill>
                </a:endParaRPr>
              </a:p>
              <a:p>
                <a:pPr lvl="0"/>
                <a:r>
                  <a:rPr lang="en-US" sz="2400" dirty="0">
                    <a:solidFill>
                      <a:srgbClr val="FF0000"/>
                    </a:solidFill>
                  </a:rPr>
                  <a:t>#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S=</a:t>
                </a:r>
                <a:r>
                  <a:rPr lang="bn-BD" sz="2400" dirty="0">
                    <a:solidFill>
                      <a:srgbClr val="FF0000"/>
                    </a:solidFill>
                  </a:rPr>
                  <a:t>u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sz="2400" dirty="0">
                    <a:solidFill>
                      <a:srgbClr val="FF0000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srgbClr val="FF0000"/>
                        </a:solidFill>
                        <a:latin typeface="Cambria Math"/>
                      </a:rPr>
                      <m:t>𝑎𝑡</m:t>
                    </m:r>
                    <m:r>
                      <a:rPr lang="en-US" sz="2400" i="1" baseline="3000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</m:oMath>
                </a14:m>
                <a:endParaRPr lang="en-US" sz="2400" baseline="30000" dirty="0">
                  <a:solidFill>
                    <a:srgbClr val="FF0000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95600"/>
                <a:ext cx="7772400" cy="3690947"/>
              </a:xfrm>
              <a:prstGeom prst="rect">
                <a:avLst/>
              </a:prstGeom>
              <a:blipFill rotWithShape="1">
                <a:blip r:embed="rId2"/>
                <a:stretch>
                  <a:fillRect l="-1569" t="-1653"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86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838200"/>
            <a:ext cx="5791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08197"/>
            <a:r>
              <a:rPr lang="bn-IN" sz="8800" b="1" dirty="0">
                <a:solidFill>
                  <a:srgbClr val="B4936D"/>
                </a:solidFill>
                <a:latin typeface="Arial Narrow"/>
              </a:rPr>
              <a:t>ধন্যবাদ</a:t>
            </a:r>
            <a:endParaRPr lang="en-US" sz="8800" b="1" dirty="0">
              <a:solidFill>
                <a:srgbClr val="B4936D"/>
              </a:solidFill>
              <a:latin typeface="Arial Narrow"/>
            </a:endParaRPr>
          </a:p>
          <a:p>
            <a:pPr lvl="0"/>
            <a:endParaRPr lang="en-US" dirty="0">
              <a:solidFill>
                <a:prstClr val="black"/>
              </a:solidFill>
              <a:latin typeface="Verdana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657600"/>
            <a:ext cx="624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08197"/>
            <a:r>
              <a:rPr lang="bn-IN" sz="2000" b="1" dirty="0">
                <a:solidFill>
                  <a:srgbClr val="0070C0"/>
                </a:solidFill>
                <a:latin typeface="Arial Narrow"/>
              </a:rPr>
              <a:t>ইবনে সাঈদ আল-আমিন</a:t>
            </a:r>
          </a:p>
          <a:p>
            <a:pPr lvl="0" algn="ctr" defTabSz="408197"/>
            <a:r>
              <a:rPr lang="bn-IN" sz="2000" dirty="0">
                <a:solidFill>
                  <a:srgbClr val="0070C0"/>
                </a:solidFill>
                <a:latin typeface="Arial Narrow"/>
              </a:rPr>
              <a:t>বিএসসি(ঢাবি),এমএসসি(ঢাবি)</a:t>
            </a:r>
          </a:p>
          <a:p>
            <a:pPr lvl="0" algn="ctr" defTabSz="408197"/>
            <a:r>
              <a:rPr lang="bn-IN" sz="2000" dirty="0">
                <a:solidFill>
                  <a:srgbClr val="0070C0"/>
                </a:solidFill>
                <a:latin typeface="Arial Narrow"/>
              </a:rPr>
              <a:t>ইন্সট্রাক্টর(পদার্থবিজ্ঞান)</a:t>
            </a:r>
          </a:p>
          <a:p>
            <a:pPr lvl="0" algn="ctr" defTabSz="408197"/>
            <a:r>
              <a:rPr lang="bn-BD" sz="2000" dirty="0" smtClean="0">
                <a:solidFill>
                  <a:srgbClr val="0070C0"/>
                </a:solidFill>
                <a:latin typeface="Arial Narrow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Arial Narrow"/>
              </a:rPr>
              <a:t>আক্কেলপুর</a:t>
            </a:r>
            <a:r>
              <a:rPr lang="en-US" sz="2000" dirty="0" smtClean="0">
                <a:solidFill>
                  <a:srgbClr val="0070C0"/>
                </a:solidFill>
                <a:latin typeface="Arial Narrow"/>
              </a:rPr>
              <a:t> </a:t>
            </a:r>
            <a:r>
              <a:rPr lang="bn-IN" sz="2000" dirty="0" smtClean="0">
                <a:solidFill>
                  <a:srgbClr val="0070C0"/>
                </a:solidFill>
                <a:latin typeface="Arial Narrow"/>
              </a:rPr>
              <a:t>সরকারি </a:t>
            </a:r>
            <a:r>
              <a:rPr lang="bn-IN" sz="2000" dirty="0">
                <a:solidFill>
                  <a:srgbClr val="0070C0"/>
                </a:solidFill>
                <a:latin typeface="Arial Narrow"/>
              </a:rPr>
              <a:t>টেকনিক্যাল স্কুল এন্ড কলেজ</a:t>
            </a:r>
          </a:p>
          <a:p>
            <a:pPr lvl="0" algn="ctr" defTabSz="408197"/>
            <a:endParaRPr lang="bn-IN" sz="2000" dirty="0">
              <a:solidFill>
                <a:srgbClr val="0070C0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1527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90</TotalTime>
  <Words>194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</cp:revision>
  <dcterms:created xsi:type="dcterms:W3CDTF">2006-08-16T00:00:00Z</dcterms:created>
  <dcterms:modified xsi:type="dcterms:W3CDTF">2023-11-16T16:48:02Z</dcterms:modified>
</cp:coreProperties>
</file>