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72" r:id="rId6"/>
    <p:sldId id="259" r:id="rId7"/>
    <p:sldId id="260" r:id="rId8"/>
    <p:sldId id="261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A62"/>
    <a:srgbClr val="CCECFF"/>
    <a:srgbClr val="B1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09743-C0D2-44A8-855A-58D9ABBE32DD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F6B40-E4C9-458C-8B88-F57FE236F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5410200" cy="144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n-BD" sz="8800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images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514600"/>
            <a:ext cx="5197097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609600" y="304800"/>
            <a:ext cx="8382000" cy="3505200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সবাইকে ধন্যবাদ</a:t>
            </a:r>
            <a:endParaRPr lang="en-US" sz="96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9154" name="Picture 2" descr="C:\Users\COM-1\Desktop\Kabir\li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719123"/>
            <a:ext cx="7239000" cy="26167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0484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820" y="381000"/>
            <a:ext cx="4495800" cy="121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3200400"/>
            <a:ext cx="4038600" cy="2590800"/>
          </a:xfrm>
        </p:spPr>
        <p:txBody>
          <a:bodyPr>
            <a:normAutofit/>
          </a:bodyPr>
          <a:lstStyle/>
          <a:p>
            <a:pPr algn="ctr"/>
            <a:r>
              <a:rPr lang="bn-BD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Torun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kumar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pramanik</a:t>
            </a: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Instructor(math)</a:t>
            </a:r>
          </a:p>
          <a:p>
            <a:pPr algn="ctr"/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TSC,Akkelpur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.  </a:t>
            </a:r>
            <a:endParaRPr lang="bn-BD" sz="3200" dirty="0" smtClean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BD" sz="3200" b="1" dirty="0" smtClean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BD" sz="2000" b="1" dirty="0" smtClean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3254834"/>
            <a:ext cx="2819400" cy="2743200"/>
          </a:xfrm>
        </p:spPr>
        <p:txBody>
          <a:bodyPr>
            <a:normAutofit/>
          </a:bodyPr>
          <a:lstStyle/>
          <a:p>
            <a:pPr>
              <a:buNone/>
            </a:pPr>
            <a:endParaRPr lang="bn-BD" sz="2000" b="1" dirty="0" smtClean="0">
              <a:solidFill>
                <a:schemeClr val="accent4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BD" sz="2000" b="1" dirty="0" smtClean="0">
              <a:solidFill>
                <a:schemeClr val="accent4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24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শ্রেণি:</a:t>
            </a:r>
            <a:r>
              <a:rPr lang="en-US" sz="24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4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নবম</a:t>
            </a:r>
          </a:p>
          <a:p>
            <a:pPr algn="ctr"/>
            <a:r>
              <a:rPr lang="bn-BD" sz="20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0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:</a:t>
            </a:r>
            <a:r>
              <a:rPr lang="bn-BD" sz="20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 গণিত </a:t>
            </a:r>
          </a:p>
          <a:p>
            <a:pPr algn="ctr">
              <a:defRPr/>
            </a:pPr>
            <a:r>
              <a:rPr lang="bn-BD" sz="20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অনুশীলনী: ১৬.</a:t>
            </a:r>
            <a:r>
              <a:rPr lang="en-US" sz="20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৪</a:t>
            </a:r>
            <a:endParaRPr lang="bn-BD" sz="1800" dirty="0" smtClean="0">
              <a:solidFill>
                <a:schemeClr val="tx2"/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BD" sz="2000" b="1" dirty="0" smtClean="0">
              <a:solidFill>
                <a:schemeClr val="accent4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en-US" sz="2000" b="1" dirty="0">
              <a:solidFill>
                <a:schemeClr val="accent4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ndex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609600"/>
            <a:ext cx="5791200" cy="46558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ylinder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533400"/>
            <a:ext cx="5638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3400" y="1066800"/>
            <a:ext cx="7696200" cy="160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4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bn-BD" sz="4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আজকের</a:t>
            </a:r>
            <a:r>
              <a:rPr kumimoji="0" lang="bn-BD" sz="48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 </a:t>
            </a:r>
            <a:r>
              <a:rPr kumimoji="0" lang="bn-BD" sz="4800" b="0" i="0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পাঠঃ </a:t>
            </a:r>
            <a:r>
              <a:rPr kumimoji="0" lang="bn-BD" sz="4800" b="0" i="0" u="sng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সমবৃত্তভূমিক </a:t>
            </a:r>
            <a:r>
              <a:rPr kumimoji="0" lang="bn-BD" sz="4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সিলিন্ডার সম্পর্কিত সমস্যার গানিতিক সমাধান</a:t>
            </a:r>
            <a:endParaRPr kumimoji="0" lang="bn-BD" sz="4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ea typeface="+mn-ea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6096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শিখনফল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9718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কীভাবে উৎপন্ন হয় বর্ণনা করতে পারবে ।</a:t>
            </a:r>
          </a:p>
          <a:p>
            <a:pPr marL="514350" indent="-514350">
              <a:buFont typeface="+mj-lt"/>
              <a:buAutoNum type="arabicPeriod"/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চিত্র অংকন করতে পারবে।</a:t>
            </a:r>
          </a:p>
          <a:p>
            <a:pPr marL="514350" indent="-514350">
              <a:buFont typeface="+mj-lt"/>
              <a:buAutoNum type="arabicPeriod"/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ক্ষেত্রফল ও আয়তনের সূত্র বলতে ও লিখতে পারবে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3733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শিক্ষার্থীরা...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3908" y="0"/>
            <a:ext cx="557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 ভূমির ব্যাসার্ধ = r একক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" name="Picture 9" descr="ind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143000"/>
            <a:ext cx="1724025" cy="369093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61392" y="24384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h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6738274" y="4267201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/>
              <a:t>r</a:t>
            </a:r>
            <a:endParaRPr lang="en-US" sz="4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162800" y="4495800"/>
            <a:ext cx="914400" cy="15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6394" y="3047206"/>
            <a:ext cx="2895600" cy="1588"/>
          </a:xfrm>
          <a:prstGeom prst="line">
            <a:avLst/>
          </a:prstGeom>
          <a:ln w="57150">
            <a:solidFill>
              <a:srgbClr val="B11F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239000" y="1143000"/>
            <a:ext cx="1752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1000" y="838200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 উচ্চতা = h একক</a:t>
            </a:r>
            <a:endParaRPr lang="en-US" sz="2800" dirty="0" smtClean="0">
              <a:latin typeface="NikoshBAN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371600"/>
            <a:ext cx="70866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ভূমির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ক্ষেত্রফল= </a:t>
            </a:r>
            <a:r>
              <a:rPr lang="el-GR" sz="2800" dirty="0" smtClean="0">
                <a:latin typeface="Times New Roman"/>
                <a:cs typeface="Times New Roman"/>
              </a:rPr>
              <a:t>π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r</a:t>
            </a:r>
            <a:r>
              <a:rPr lang="bn-BD" sz="2800" baseline="30000" dirty="0" smtClean="0">
                <a:latin typeface="NikoshBAN" pitchFamily="2" charset="0"/>
                <a:cs typeface="NikoshBAN" pitchFamily="2" charset="0"/>
              </a:rPr>
              <a:t>2  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বর্গ একক                </a:t>
            </a:r>
            <a:endParaRPr lang="en-US" sz="2800" dirty="0" smtClean="0">
              <a:latin typeface="NikoshBAN" pitchFamily="2" charset="0"/>
              <a:cs typeface="NikoshBAN" pitchFamily="2" charset="0"/>
            </a:endParaRPr>
          </a:p>
          <a:p>
            <a:endParaRPr lang="en-US" sz="2800" baseline="30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2209800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বক্রতলের ক্ষেত্রফল   =  2</a:t>
            </a:r>
            <a:r>
              <a:rPr lang="el-GR" sz="2800" dirty="0" smtClean="0">
                <a:latin typeface="Times New Roman"/>
                <a:cs typeface="Times New Roman"/>
              </a:rPr>
              <a:t>π</a:t>
            </a:r>
            <a:r>
              <a:rPr lang="bn-BD" sz="2800" dirty="0" smtClean="0">
                <a:latin typeface="Times New Roman"/>
                <a:cs typeface="Times New Roman"/>
              </a:rPr>
              <a:t>rh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বর্গ একক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0" y="3124200"/>
            <a:ext cx="7315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সমগ্রতলের ক্ষেত্রফল= 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(</a:t>
            </a:r>
            <a:r>
              <a:rPr lang="el-GR" sz="2400" dirty="0" smtClean="0">
                <a:latin typeface="Times New Roman"/>
                <a:cs typeface="Times New Roman"/>
              </a:rPr>
              <a:t>π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r</a:t>
            </a:r>
            <a:r>
              <a:rPr lang="bn-BD" sz="2400" baseline="30000" dirty="0" smtClean="0">
                <a:latin typeface="NikoshBAN" pitchFamily="2" charset="0"/>
                <a:cs typeface="NikoshBAN" pitchFamily="2" charset="0"/>
              </a:rPr>
              <a:t>2 </a:t>
            </a:r>
            <a:r>
              <a:rPr lang="bn-BD" sz="2400" dirty="0" smtClean="0">
                <a:latin typeface="Times New Roman"/>
                <a:cs typeface="Times New Roman"/>
              </a:rPr>
              <a:t>+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 2</a:t>
            </a:r>
            <a:r>
              <a:rPr lang="el-GR" sz="2400" dirty="0" smtClean="0">
                <a:latin typeface="Times New Roman"/>
                <a:cs typeface="Times New Roman"/>
              </a:rPr>
              <a:t>π</a:t>
            </a:r>
            <a:r>
              <a:rPr lang="bn-BD" sz="2400" dirty="0" smtClean="0">
                <a:latin typeface="Times New Roman"/>
                <a:cs typeface="Times New Roman"/>
              </a:rPr>
              <a:t>rh + </a:t>
            </a:r>
            <a:r>
              <a:rPr lang="el-GR" sz="2400" dirty="0" smtClean="0">
                <a:latin typeface="Times New Roman"/>
                <a:cs typeface="Times New Roman"/>
              </a:rPr>
              <a:t>π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r</a:t>
            </a:r>
            <a:r>
              <a:rPr lang="bn-BD" sz="2400" baseline="30000" dirty="0" smtClean="0">
                <a:latin typeface="NikoshBAN" pitchFamily="2" charset="0"/>
                <a:cs typeface="NikoshBAN" pitchFamily="2" charset="0"/>
              </a:rPr>
              <a:t>2</a:t>
            </a:r>
            <a:r>
              <a:rPr lang="en-US" sz="2400" baseline="30000" dirty="0" smtClean="0">
                <a:latin typeface="NikoshBAN" pitchFamily="2" charset="0"/>
                <a:cs typeface="NikoshBAN" pitchFamily="2" charset="0"/>
              </a:rPr>
              <a:t>)</a:t>
            </a:r>
            <a:r>
              <a:rPr lang="bn-BD" sz="2400" baseline="30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বর্গ একক</a:t>
            </a:r>
            <a:endParaRPr lang="en-US" sz="2400" baseline="300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smtClean="0"/>
              <a:t>                                   =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2</a:t>
            </a:r>
            <a:r>
              <a:rPr lang="el-GR" sz="2800" dirty="0" smtClean="0">
                <a:latin typeface="Times New Roman"/>
                <a:cs typeface="Times New Roman"/>
              </a:rPr>
              <a:t>π</a:t>
            </a:r>
            <a:r>
              <a:rPr lang="bn-BD" sz="2800" dirty="0" smtClean="0">
                <a:latin typeface="Times New Roman"/>
                <a:cs typeface="Times New Roman"/>
              </a:rPr>
              <a:t>r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(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latin typeface="Times New Roman"/>
                <a:cs typeface="Times New Roman"/>
              </a:rPr>
              <a:t>h +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r</a:t>
            </a:r>
            <a:r>
              <a:rPr lang="en-US" sz="2800" baseline="30000" dirty="0" smtClean="0">
                <a:latin typeface="NikoshBAN" pitchFamily="2" charset="0"/>
                <a:cs typeface="NikoshBAN" pitchFamily="2" charset="0"/>
              </a:rPr>
              <a:t>)</a:t>
            </a:r>
            <a:r>
              <a:rPr lang="bn-BD" sz="2800" baseline="30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বর্গ একক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228600" y="48768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সিলিন্ডারের আয়তন   =   ভূমির ক্ষেত্রফল 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x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উচ্চতা</a:t>
            </a:r>
          </a:p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                           = </a:t>
            </a:r>
            <a:r>
              <a:rPr lang="el-GR" sz="2800" dirty="0" smtClean="0">
                <a:latin typeface="Times New Roman"/>
                <a:cs typeface="Times New Roman"/>
              </a:rPr>
              <a:t>π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r</a:t>
            </a:r>
            <a:r>
              <a:rPr lang="bn-BD" sz="2800" baseline="30000" dirty="0" smtClean="0">
                <a:latin typeface="NikoshBAN" pitchFamily="2" charset="0"/>
                <a:cs typeface="NikoshBAN" pitchFamily="2" charset="0"/>
              </a:rPr>
              <a:t>2 </a:t>
            </a:r>
            <a:r>
              <a:rPr lang="bn-BD" sz="2800" dirty="0" smtClean="0">
                <a:latin typeface="Times New Roman"/>
                <a:cs typeface="Times New Roman"/>
              </a:rPr>
              <a:t>h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ঘন একক</a:t>
            </a:r>
            <a:endParaRPr lang="en-US" sz="2800" baseline="30000" dirty="0" smtClean="0">
              <a:latin typeface="NikoshBAN" pitchFamily="2" charset="0"/>
              <a:cs typeface="NikoshBAN" pitchFamily="2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90800" y="304800"/>
            <a:ext cx="3505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দলগত কাজ </a:t>
            </a:r>
            <a:endParaRPr lang="en-US" sz="48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1336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bn-BD" sz="3600" dirty="0" smtClean="0">
                <a:latin typeface="Consolas" pitchFamily="49" charset="0"/>
                <a:cs typeface="NikoshBAN" pitchFamily="2" charset="0"/>
              </a:rPr>
              <a:t>একটি 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সমবৃত্তভুমিক সিলিন্ডারের ভূমির ব্যাস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ার্ধ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৫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সে.মি. এবং উচ্চতা 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১২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সে.মি. । </a:t>
            </a:r>
            <a:r>
              <a:rPr lang="en-US" sz="3600" dirty="0" err="1" smtClean="0">
                <a:latin typeface="Consolas" pitchFamily="49" charset="0"/>
                <a:cs typeface="NikoshBAN" pitchFamily="2" charset="0"/>
              </a:rPr>
              <a:t>এর</a:t>
            </a:r>
            <a:r>
              <a:rPr lang="en-US" sz="3600" dirty="0" smtClean="0">
                <a:latin typeface="Consolas" pitchFamily="49" charset="0"/>
                <a:cs typeface="NikoshBAN" pitchFamily="2" charset="0"/>
              </a:rPr>
              <a:t> </a:t>
            </a:r>
            <a:r>
              <a:rPr lang="bn-BD" sz="3600" dirty="0" smtClean="0">
                <a:latin typeface="Consolas" pitchFamily="49" charset="0"/>
                <a:cs typeface="NikoshBAN" pitchFamily="2" charset="0"/>
              </a:rPr>
              <a:t>সমগ্রতলের ক্ষেত্রফল নির্ণয় কর 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029200"/>
            <a:ext cx="708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সমবৃত্তভূমিক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সিলিণ্ডারের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৪৪০০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বর্গসেমি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উচ্চতা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৩০সেমি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হলে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সমগ্রতলের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র্নয়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bn-BD" sz="2800" b="1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762000"/>
            <a:ext cx="29718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WS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685800"/>
            <a:ext cx="1524000" cy="1014984"/>
          </a:xfrm>
          <a:prstGeom prst="rect">
            <a:avLst/>
          </a:prstGeom>
        </p:spPr>
      </p:pic>
      <p:pic>
        <p:nvPicPr>
          <p:cNvPr id="6" name="Picture 5" descr="2012511413441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1374" y="2238375"/>
            <a:ext cx="32480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171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Consolas</vt:lpstr>
      <vt:lpstr>NikoshBAN</vt:lpstr>
      <vt:lpstr>Times New Roman</vt:lpstr>
      <vt:lpstr>Vrinda</vt:lpstr>
      <vt:lpstr>Wingdings</vt:lpstr>
      <vt:lpstr>Office Theme</vt:lpstr>
      <vt:lpstr>স্বাগতম</vt:lpstr>
      <vt:lpstr>পরিচিতি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COM-1</dc:creator>
  <cp:lastModifiedBy>Bilash</cp:lastModifiedBy>
  <cp:revision>108</cp:revision>
  <dcterms:created xsi:type="dcterms:W3CDTF">2006-08-16T00:00:00Z</dcterms:created>
  <dcterms:modified xsi:type="dcterms:W3CDTF">2023-11-19T15:07:03Z</dcterms:modified>
</cp:coreProperties>
</file>