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30"/>
  </p:notesMasterIdLst>
  <p:sldIdLst>
    <p:sldId id="256" r:id="rId5"/>
    <p:sldId id="302" r:id="rId6"/>
    <p:sldId id="276" r:id="rId7"/>
    <p:sldId id="298" r:id="rId8"/>
    <p:sldId id="259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91" r:id="rId17"/>
    <p:sldId id="292" r:id="rId18"/>
    <p:sldId id="293" r:id="rId19"/>
    <p:sldId id="294" r:id="rId20"/>
    <p:sldId id="295" r:id="rId21"/>
    <p:sldId id="296" r:id="rId22"/>
    <p:sldId id="300" r:id="rId23"/>
    <p:sldId id="297" r:id="rId24"/>
    <p:sldId id="265" r:id="rId25"/>
    <p:sldId id="266" r:id="rId26"/>
    <p:sldId id="267" r:id="rId27"/>
    <p:sldId id="268" r:id="rId28"/>
    <p:sldId id="29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717"/>
    <a:srgbClr val="FB0B05"/>
    <a:srgbClr val="4C0CC0"/>
    <a:srgbClr val="3399FF"/>
    <a:srgbClr val="0099CC"/>
    <a:srgbClr val="30C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 varScale="1">
        <p:scale>
          <a:sx n="50" d="100"/>
          <a:sy n="50" d="100"/>
        </p:scale>
        <p:origin x="-28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0BC80-1FDA-4E5B-B961-233F757F678B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93175-4621-4199-BCC2-5EE99F4861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93175-4621-4199-BCC2-5EE99F48611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4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93175-4621-4199-BCC2-5EE99F4861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38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04800"/>
            <a:ext cx="7239000" cy="2971800"/>
          </a:xfrm>
          <a:prstGeom prst="rect">
            <a:avLst/>
          </a:prstGeom>
        </p:spPr>
      </p:pic>
      <p:pic>
        <p:nvPicPr>
          <p:cNvPr id="5" name="Picture 4" descr="indexf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581400"/>
            <a:ext cx="5867400" cy="26964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3876E-7 L 0.13594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1" y="1905000"/>
            <a:ext cx="3916680" cy="2590800"/>
          </a:xfrm>
        </p:spPr>
      </p:pic>
      <p:pic>
        <p:nvPicPr>
          <p:cNvPr id="8" name="Content Placeholder 7" descr="1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34000" y="1371600"/>
            <a:ext cx="3048000" cy="3048000"/>
          </a:xfrm>
        </p:spPr>
      </p:pic>
      <p:sp>
        <p:nvSpPr>
          <p:cNvPr id="11" name="Down Arrow Callout 10"/>
          <p:cNvSpPr/>
          <p:nvPr/>
        </p:nvSpPr>
        <p:spPr>
          <a:xfrm>
            <a:off x="533400" y="228600"/>
            <a:ext cx="7772400" cy="1524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যন্ত্রপাতি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953000"/>
            <a:ext cx="236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66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ট্রে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3000" y="48006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72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অ্যাপ্রোন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r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1600200"/>
            <a:ext cx="3505200" cy="3276600"/>
          </a:xfrm>
        </p:spPr>
      </p:pic>
      <p:pic>
        <p:nvPicPr>
          <p:cNvPr id="7" name="Content Placeholder 6" descr="r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5800" y="990600"/>
            <a:ext cx="4114801" cy="3962400"/>
          </a:xfrm>
        </p:spPr>
      </p:pic>
      <p:sp>
        <p:nvSpPr>
          <p:cNvPr id="5" name="Down Arrow Callout 4"/>
          <p:cNvSpPr/>
          <p:nvPr/>
        </p:nvSpPr>
        <p:spPr>
          <a:xfrm>
            <a:off x="533400" y="457200"/>
            <a:ext cx="7772400" cy="1143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কাচা মাল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9530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কাটিং কম্পাউন্ড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8200" y="49530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লুব অয়েল </a:t>
            </a:r>
            <a:r>
              <a:rPr lang="bn-IN" sz="40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(কাটিং)</a:t>
            </a:r>
            <a:endParaRPr lang="bn-IN" sz="5400" dirty="0" smtClean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533400" y="457200"/>
            <a:ext cx="7772400" cy="1143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কাচা মাল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pic>
        <p:nvPicPr>
          <p:cNvPr id="10" name="Content Placeholder 9" descr="r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1600200"/>
            <a:ext cx="3962400" cy="3124200"/>
          </a:xfrm>
        </p:spPr>
      </p:pic>
      <p:pic>
        <p:nvPicPr>
          <p:cNvPr id="7" name="Content Placeholder 6" descr="wash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24400" y="1524000"/>
            <a:ext cx="3581400" cy="2667000"/>
          </a:xfrm>
        </p:spPr>
      </p:pic>
      <p:sp>
        <p:nvSpPr>
          <p:cNvPr id="6" name="TextBox 5"/>
          <p:cNvSpPr txBox="1"/>
          <p:nvPr/>
        </p:nvSpPr>
        <p:spPr>
          <a:xfrm>
            <a:off x="228600" y="49530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ক্লিনিং কটন</a:t>
            </a:r>
          </a:p>
        </p:txBody>
      </p:sp>
      <p:pic>
        <p:nvPicPr>
          <p:cNvPr id="8" name="Picture 7" descr="wash.jpgww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524000"/>
            <a:ext cx="19812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191000" y="4876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হ্যান্ড ওয়াশিং পাউডার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s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981200"/>
            <a:ext cx="3960853" cy="3048000"/>
          </a:xfrm>
          <a:prstGeom prst="rect">
            <a:avLst/>
          </a:prstGeom>
        </p:spPr>
      </p:pic>
      <p:pic>
        <p:nvPicPr>
          <p:cNvPr id="7" name="Content Placeholder 6" descr="images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29200" y="2057400"/>
            <a:ext cx="3276600" cy="2895600"/>
          </a:xfrm>
        </p:spPr>
      </p:pic>
      <p:sp>
        <p:nvSpPr>
          <p:cNvPr id="6" name="Rounded Rectangle 5"/>
          <p:cNvSpPr/>
          <p:nvPr/>
        </p:nvSpPr>
        <p:spPr>
          <a:xfrm>
            <a:off x="533400" y="685800"/>
            <a:ext cx="5867400" cy="914400"/>
          </a:xfrm>
          <a:prstGeom prst="roundRect">
            <a:avLst>
              <a:gd name="adj" fmla="val 263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১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সঠিক মাপের ড্রিল বিট বাছাই</a:t>
            </a:r>
            <a:endParaRPr lang="en-US" sz="4800" dirty="0" smtClean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1524000" y="5181600"/>
            <a:ext cx="6477000" cy="1676400"/>
          </a:xfrm>
          <a:prstGeom prst="wedgeEllipseCallout">
            <a:avLst>
              <a:gd name="adj1" fmla="val 1532"/>
              <a:gd name="adj2" fmla="val -8925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b="1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কাজের উপযোগী  যন্ত্রপাতি বাছাই করতে হবে</a:t>
            </a:r>
            <a:endParaRPr lang="en-US" sz="3600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457200"/>
            <a:ext cx="7924800" cy="1600200"/>
          </a:xfrm>
          <a:prstGeom prst="roundRect">
            <a:avLst>
              <a:gd name="adj" fmla="val 263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২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ভাঙ্গা স্টাডের কেন্দ্র চিহ্নিত করা</a:t>
            </a:r>
            <a:endParaRPr lang="en-US" sz="4800" dirty="0" smtClean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  <a:p>
            <a:endParaRPr lang="en-US" sz="4800" dirty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</p:txBody>
      </p:sp>
      <p:pic>
        <p:nvPicPr>
          <p:cNvPr id="13" name="Content Placeholder 12" descr="images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438400"/>
            <a:ext cx="3657600" cy="2971800"/>
          </a:xfrm>
        </p:spPr>
      </p:pic>
      <p:pic>
        <p:nvPicPr>
          <p:cNvPr id="12" name="Content Placeholder 11" descr="images1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24000" y="2438400"/>
            <a:ext cx="3366162" cy="2971800"/>
          </a:xfrm>
        </p:spPr>
      </p:pic>
      <p:sp>
        <p:nvSpPr>
          <p:cNvPr id="5" name="Oval Callout 4"/>
          <p:cNvSpPr/>
          <p:nvPr/>
        </p:nvSpPr>
        <p:spPr>
          <a:xfrm rot="501629">
            <a:off x="3276600" y="5181600"/>
            <a:ext cx="4648200" cy="1676400"/>
          </a:xfrm>
          <a:prstGeom prst="wedgeEllipseCallout">
            <a:avLst>
              <a:gd name="adj1" fmla="val 40876"/>
              <a:gd name="adj2" fmla="val -6068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সঠিক ভাবে </a:t>
            </a:r>
            <a:r>
              <a:rPr lang="bn-IN" sz="4000" b="1" dirty="0" smtClean="0">
                <a:solidFill>
                  <a:schemeClr val="tx1"/>
                </a:solidFill>
                <a:latin typeface="NikoshLightBAN" pitchFamily="2" charset="0"/>
                <a:cs typeface="NikoshLightBAN" pitchFamily="2" charset="0"/>
              </a:rPr>
              <a:t>চিহ্নিত করতে হবে</a:t>
            </a:r>
            <a:r>
              <a:rPr lang="bn-IN" sz="4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304800"/>
            <a:ext cx="7924800" cy="1600200"/>
          </a:xfrm>
          <a:prstGeom prst="roundRect">
            <a:avLst>
              <a:gd name="adj" fmla="val 263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৩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ভাঙ্গা স্টাডে ড্রিল করা</a:t>
            </a:r>
            <a:endParaRPr lang="en-US" sz="4800" dirty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</p:txBody>
      </p:sp>
      <p:pic>
        <p:nvPicPr>
          <p:cNvPr id="10" name="Content Placeholder 9" descr="mm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95400" y="2667000"/>
            <a:ext cx="3560582" cy="2667000"/>
          </a:xfrm>
        </p:spPr>
      </p:pic>
      <p:pic>
        <p:nvPicPr>
          <p:cNvPr id="11" name="Content Placeholder 10" descr="r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10200" y="2667000"/>
            <a:ext cx="3102952" cy="2667000"/>
          </a:xfrm>
        </p:spPr>
      </p:pic>
      <p:sp>
        <p:nvSpPr>
          <p:cNvPr id="5" name="Oval Callout 4"/>
          <p:cNvSpPr/>
          <p:nvPr/>
        </p:nvSpPr>
        <p:spPr>
          <a:xfrm>
            <a:off x="4495800" y="5257800"/>
            <a:ext cx="4648200" cy="1676400"/>
          </a:xfrm>
          <a:prstGeom prst="wedgeEllipseCallout">
            <a:avLst>
              <a:gd name="adj1" fmla="val 3591"/>
              <a:gd name="adj2" fmla="val -85984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ড্রিলিং করার </a:t>
            </a:r>
            <a:r>
              <a:rPr lang="bn-IN" sz="3200" smtClean="0">
                <a:latin typeface="NikoshBAN" pitchFamily="2" charset="0"/>
                <a:cs typeface="NikoshBAN" pitchFamily="2" charset="0"/>
              </a:rPr>
              <a:t>সময়  কাটিং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ফ্লুইড ব্যবহার করতে হবে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304800"/>
            <a:ext cx="7924800" cy="1600200"/>
          </a:xfrm>
          <a:prstGeom prst="roundRect">
            <a:avLst>
              <a:gd name="adj" fmla="val 263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৪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ভাঙ্গা স্টাডের ছিদ্রে এক্সট্রাটর আটকানো</a:t>
            </a:r>
            <a:endParaRPr lang="en-US" sz="4800" dirty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</p:txBody>
      </p:sp>
      <p:pic>
        <p:nvPicPr>
          <p:cNvPr id="15" name="Content Placeholder 14" descr="tap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10200" y="2133600"/>
            <a:ext cx="3429000" cy="3657600"/>
          </a:xfrm>
        </p:spPr>
      </p:pic>
      <p:pic>
        <p:nvPicPr>
          <p:cNvPr id="14" name="Content Placeholder 13" descr="tap23.jp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219200" y="2133600"/>
            <a:ext cx="3945467" cy="3657600"/>
          </a:xfrm>
        </p:spPr>
      </p:pic>
      <p:grpSp>
        <p:nvGrpSpPr>
          <p:cNvPr id="10" name="Group 9"/>
          <p:cNvGrpSpPr/>
          <p:nvPr/>
        </p:nvGrpSpPr>
        <p:grpSpPr>
          <a:xfrm>
            <a:off x="2438400" y="2057400"/>
            <a:ext cx="1946176" cy="2065358"/>
            <a:chOff x="2263587" y="2125642"/>
            <a:chExt cx="1946176" cy="1620176"/>
          </a:xfrm>
        </p:grpSpPr>
        <p:sp>
          <p:nvSpPr>
            <p:cNvPr id="8" name="Curved Right Arrow 7"/>
            <p:cNvSpPr/>
            <p:nvPr/>
          </p:nvSpPr>
          <p:spPr>
            <a:xfrm rot="19923799">
              <a:off x="2263587" y="2732930"/>
              <a:ext cx="533400" cy="1012888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Curved Right Arrow 8"/>
            <p:cNvSpPr/>
            <p:nvPr/>
          </p:nvSpPr>
          <p:spPr>
            <a:xfrm rot="9919201">
              <a:off x="3523963" y="2125642"/>
              <a:ext cx="685800" cy="1143000"/>
            </a:xfrm>
            <a:prstGeom prst="curved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Oval Callout 10"/>
          <p:cNvSpPr/>
          <p:nvPr/>
        </p:nvSpPr>
        <p:spPr>
          <a:xfrm>
            <a:off x="304800" y="4953000"/>
            <a:ext cx="4648200" cy="1676400"/>
          </a:xfrm>
          <a:prstGeom prst="wedgeEllipseCallout">
            <a:avLst>
              <a:gd name="adj1" fmla="val 16706"/>
              <a:gd name="adj2" fmla="val -12148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বাম দিকে ঘুরাতে হবে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381000"/>
            <a:ext cx="7924800" cy="1600200"/>
          </a:xfrm>
          <a:prstGeom prst="roundRect">
            <a:avLst>
              <a:gd name="adj" fmla="val 263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৫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ভাঙ্গা স্টাড বের করা</a:t>
            </a:r>
            <a:endParaRPr lang="en-US" dirty="0"/>
          </a:p>
        </p:txBody>
      </p:sp>
      <p:pic>
        <p:nvPicPr>
          <p:cNvPr id="8" name="Content Placeholder 7" descr="images2222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1" y="2133600"/>
            <a:ext cx="3886200" cy="3713480"/>
          </a:xfrm>
        </p:spPr>
      </p:pic>
      <p:pic>
        <p:nvPicPr>
          <p:cNvPr id="9" name="Content Placeholder 8" descr="images22222222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81600" y="2209800"/>
            <a:ext cx="3662313" cy="3657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304800"/>
            <a:ext cx="7924800" cy="1600200"/>
          </a:xfrm>
          <a:prstGeom prst="roundRect">
            <a:avLst>
              <a:gd name="adj" fmla="val 2638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৬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সময় ও পরে পরীক্ষা করা</a:t>
            </a:r>
            <a:endParaRPr lang="en-US" dirty="0"/>
          </a:p>
        </p:txBody>
      </p:sp>
      <p:pic>
        <p:nvPicPr>
          <p:cNvPr id="10" name="Content Placeholder 9" descr="images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0" y="1828800"/>
            <a:ext cx="3200399" cy="3352799"/>
          </a:xfrm>
        </p:spPr>
      </p:pic>
      <p:pic>
        <p:nvPicPr>
          <p:cNvPr id="11" name="Content Placeholder 10" descr="imagesn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514600"/>
            <a:ext cx="4165328" cy="2895600"/>
          </a:xfrm>
        </p:spPr>
      </p:pic>
      <p:sp>
        <p:nvSpPr>
          <p:cNvPr id="12" name="Oval Callout 11"/>
          <p:cNvSpPr/>
          <p:nvPr/>
        </p:nvSpPr>
        <p:spPr>
          <a:xfrm>
            <a:off x="4572000" y="4953000"/>
            <a:ext cx="4572000" cy="1600200"/>
          </a:xfrm>
          <a:prstGeom prst="wedgeEllipseCallout">
            <a:avLst>
              <a:gd name="adj1" fmla="val 11504"/>
              <a:gd name="adj2" fmla="val -10867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n-IN" sz="3200" dirty="0" smtClean="0">
                <a:solidFill>
                  <a:srgbClr val="FF0000"/>
                </a:solidFill>
                <a:latin typeface="NikoshLightBAN" pitchFamily="2" charset="0"/>
                <a:cs typeface="NikoshLightBAN" pitchFamily="2" charset="0"/>
              </a:rPr>
              <a:t>বিনা কারনে হ্যামার মারা যাবেনা!</a:t>
            </a:r>
            <a:endParaRPr lang="en-US" sz="3200" dirty="0" smtClean="0">
              <a:solidFill>
                <a:srgbClr val="FF0000"/>
              </a:solidFill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13" name="Oval Callout 12"/>
          <p:cNvSpPr/>
          <p:nvPr/>
        </p:nvSpPr>
        <p:spPr>
          <a:xfrm>
            <a:off x="1066800" y="5257800"/>
            <a:ext cx="3505200" cy="1600200"/>
          </a:xfrm>
          <a:prstGeom prst="wedgeEllipseCallout">
            <a:avLst>
              <a:gd name="adj1" fmla="val 3907"/>
              <a:gd name="adj2" fmla="val -729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n-IN" sz="2400" dirty="0" smtClean="0">
                <a:solidFill>
                  <a:schemeClr val="tx1"/>
                </a:solidFill>
                <a:latin typeface="NikoshLightBAN" pitchFamily="2" charset="0"/>
                <a:cs typeface="NikoshLightBAN" pitchFamily="2" charset="0"/>
              </a:rPr>
              <a:t>সঠিক মাপের ড্রিলবিট ও স্ক্রুএক্সট্রাক্টর বাছাই করতে হবে</a:t>
            </a:r>
            <a:endParaRPr lang="en-US" sz="2400" dirty="0" smtClean="0">
              <a:solidFill>
                <a:schemeClr val="tx1"/>
              </a:solidFill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54100" y="304800"/>
            <a:ext cx="7861300" cy="1600200"/>
          </a:xfrm>
          <a:prstGeom prst="roundRect">
            <a:avLst>
              <a:gd name="adj" fmla="val 2638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ধাপঃ ৬</a:t>
            </a:r>
          </a:p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সময় পরীক্ষা করা</a:t>
            </a:r>
            <a:endParaRPr lang="en-US" dirty="0"/>
          </a:p>
        </p:txBody>
      </p:sp>
      <p:pic>
        <p:nvPicPr>
          <p:cNvPr id="9" name="Content Placeholder 8" descr="images3 d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12245" t="38215" r="13508" b="34713"/>
          <a:stretch>
            <a:fillRect/>
          </a:stretch>
        </p:blipFill>
        <p:spPr>
          <a:xfrm rot="16200000">
            <a:off x="-121980" y="3474781"/>
            <a:ext cx="4130163" cy="1905001"/>
          </a:xfrm>
        </p:spPr>
      </p:pic>
      <p:pic>
        <p:nvPicPr>
          <p:cNvPr id="16" name="Content Placeholder 15" descr="bol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16200000">
            <a:off x="6343650" y="3371850"/>
            <a:ext cx="3886200" cy="1714500"/>
          </a:xfrm>
        </p:spPr>
      </p:pic>
      <p:sp>
        <p:nvSpPr>
          <p:cNvPr id="18" name="Left-Right Arrow 17"/>
          <p:cNvSpPr/>
          <p:nvPr/>
        </p:nvSpPr>
        <p:spPr>
          <a:xfrm>
            <a:off x="2222500" y="2895600"/>
            <a:ext cx="5105400" cy="30480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দুটির মধ্যে কি পার্থক্য দেখা যাই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4343400" cy="1295400"/>
          </a:xfrm>
        </p:spPr>
        <p:txBody>
          <a:bodyPr>
            <a:noAutofit/>
          </a:bodyPr>
          <a:lstStyle/>
          <a:p>
            <a:r>
              <a:rPr lang="bn-IN" sz="80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8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438400"/>
          </a:xfrm>
        </p:spPr>
        <p:txBody>
          <a:bodyPr>
            <a:normAutofit/>
          </a:bodyPr>
          <a:lstStyle/>
          <a:p>
            <a:pPr>
              <a:buNone/>
            </a:pPr>
            <a:endParaRPr lang="bn-BD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গৌত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ম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কুমার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>
                <a:latin typeface="NikoshBAN" pitchFamily="2" charset="0"/>
                <a:cs typeface="NikoshBAN" pitchFamily="2" charset="0"/>
              </a:rPr>
              <a:t>মন্ডল</a:t>
            </a:r>
          </a:p>
          <a:p>
            <a:r>
              <a:rPr lang="en-US" sz="3200" dirty="0" err="1">
                <a:latin typeface="NikoshBAN" pitchFamily="2" charset="0"/>
                <a:cs typeface="NikoshBAN" pitchFamily="2" charset="0"/>
              </a:rPr>
              <a:t>অধ্যক্ষ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endParaRPr lang="bn-IN" sz="3200" dirty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>
                <a:latin typeface="NikoshBAN" pitchFamily="2" charset="0"/>
                <a:cs typeface="NikoshBAN" pitchFamily="2" charset="0"/>
              </a:rPr>
              <a:t>টিএসসি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bn-IN" sz="3200" dirty="0">
                <a:latin typeface="NikoshBAN" pitchFamily="2" charset="0"/>
                <a:cs typeface="NikoshBAN" pitchFamily="2" charset="0"/>
              </a:rPr>
              <a:t>।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n-IN" dirty="0" smtClean="0">
                <a:latin typeface="NikoshBAN" pitchFamily="2" charset="0"/>
                <a:cs typeface="NikoshBAN" pitchFamily="2" charset="0"/>
              </a:rPr>
              <a:t>            </a:t>
            </a:r>
            <a:endParaRPr lang="bn-BD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         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শ্রেণী: নবম</a:t>
            </a:r>
          </a:p>
          <a:p>
            <a:pPr>
              <a:buNone/>
            </a:pP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       বিষয়: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ফার্ম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মেশিনারী-১ (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ব্যবহারিক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)</a:t>
            </a:r>
            <a:endParaRPr lang="bn-IN" sz="3600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3400" y="304800"/>
            <a:ext cx="7924800" cy="1143000"/>
          </a:xfrm>
          <a:prstGeom prst="roundRect">
            <a:avLst>
              <a:gd name="adj" fmla="val 263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rgbClr val="0000FF"/>
                </a:solidFill>
                <a:latin typeface="NikoshLightBAN" pitchFamily="2" charset="0"/>
                <a:cs typeface="NikoshLightBAN" pitchFamily="2" charset="0"/>
              </a:rPr>
              <a:t>কাজের সময় ও পরে পরীক্ষা করা</a:t>
            </a:r>
            <a:endParaRPr lang="en-US" sz="4800" dirty="0">
              <a:solidFill>
                <a:srgbClr val="0000FF"/>
              </a:solidFill>
              <a:latin typeface="NikoshLightBAN" pitchFamily="2" charset="0"/>
              <a:cs typeface="NikoshLightBAN" pitchFamily="2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24000" y="2895600"/>
            <a:ext cx="7327392" cy="2743200"/>
          </a:xfrm>
        </p:spPr>
        <p:txBody>
          <a:bodyPr>
            <a:normAutofit fontScale="25000" lnSpcReduction="20000"/>
          </a:bodyPr>
          <a:lstStyle/>
          <a:p>
            <a:r>
              <a:rPr lang="bn-IN" sz="11200" b="1" dirty="0" smtClean="0">
                <a:solidFill>
                  <a:srgbClr val="FF0000"/>
                </a:solidFill>
                <a:latin typeface="NikoshLightBAN" pitchFamily="2" charset="0"/>
                <a:cs typeface="NikoshLightBAN" pitchFamily="2" charset="0"/>
              </a:rPr>
              <a:t>যন্ত্রপাতিগুলো ভালো করে পরীক্ষা করে দেখ ঠিক আছে কিনা।</a:t>
            </a:r>
          </a:p>
          <a:p>
            <a:pPr>
              <a:buNone/>
            </a:pPr>
            <a:r>
              <a:rPr lang="bn-IN" sz="11200" dirty="0" smtClean="0">
                <a:latin typeface="NikoshLightBAN" pitchFamily="2" charset="0"/>
                <a:cs typeface="NikoshLightBAN" pitchFamily="2" charset="0"/>
              </a:rPr>
              <a:t> </a:t>
            </a:r>
          </a:p>
          <a:p>
            <a:r>
              <a:rPr lang="bn-IN" sz="11200" b="1" dirty="0" smtClean="0">
                <a:solidFill>
                  <a:srgbClr val="FB0B05"/>
                </a:solidFill>
                <a:latin typeface="NikoshLightBAN" pitchFamily="2" charset="0"/>
                <a:cs typeface="NikoshLightBAN" pitchFamily="2" charset="0"/>
              </a:rPr>
              <a:t>ছিদ্রপথ অবশ্যই স্টাডের মাঝখানে হয়েছে কিনা লক্ষ্য কর। </a:t>
            </a:r>
          </a:p>
          <a:p>
            <a:pPr>
              <a:buNone/>
            </a:pPr>
            <a:endParaRPr lang="bn-IN" sz="11200" dirty="0" smtClean="0">
              <a:solidFill>
                <a:srgbClr val="FF0000"/>
              </a:solidFill>
              <a:latin typeface="NikoshLightBAN" pitchFamily="2" charset="0"/>
              <a:cs typeface="NikoshLightBAN" pitchFamily="2" charset="0"/>
            </a:endParaRPr>
          </a:p>
          <a:p>
            <a:r>
              <a:rPr lang="bn-IN" sz="11200" b="1" dirty="0" smtClean="0">
                <a:solidFill>
                  <a:srgbClr val="F93717"/>
                </a:solidFill>
                <a:latin typeface="NikoshLightBAN" pitchFamily="2" charset="0"/>
                <a:cs typeface="NikoshLightBAN" pitchFamily="2" charset="0"/>
              </a:rPr>
              <a:t>স্ক্রুএক্সট্রাক্টরের অবস্থা পরীক্ষা কর কার্যোপযোগী আছে কিনা।</a:t>
            </a:r>
          </a:p>
          <a:p>
            <a:endParaRPr lang="en-US" dirty="0">
              <a:latin typeface="NikoshLightBAN" pitchFamily="2" charset="0"/>
              <a:cs typeface="NikoshLightBAN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1481078"/>
            <a:ext cx="4953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6000" dirty="0">
              <a:solidFill>
                <a:schemeClr val="accent3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95478"/>
            <a:ext cx="7543800" cy="28623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40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স্ক্রু এক্সট্রাক্টর ব্যবহারের জন্য ড্রিলবিট বাছাই এবং কি কি নিয়ম মানতে হবে তা ব্যখ্যা কর।</a:t>
            </a:r>
            <a:endParaRPr lang="en-US" sz="4000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971800" y="1059134"/>
            <a:ext cx="3429000" cy="16002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11430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6000" u="sng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000" u="sng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7432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১। স্ক্রু এক্সট্রাক্টর কি কাজে ব্যবহার করা হয়?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২। স্ক্রু এক্সট্রাক্টর –এর প্যাঁচ সাধারণত কোন দিকে ঘুরানো থাকে?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৩। এই জবে সেন্টারপাঞ্চ-এর কাজ কি?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৪। স্টাডের ব্যসের চাইতে কম ব্যাসের ড্রিল বিট নিতে হয় কেন?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৫। .......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৬। .......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953000" cy="9144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7" name="Picture 6" descr="drilrrrr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371600"/>
            <a:ext cx="5867400" cy="4267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Oval Callout 8"/>
          <p:cNvSpPr/>
          <p:nvPr/>
        </p:nvSpPr>
        <p:spPr>
          <a:xfrm>
            <a:off x="228600" y="2895600"/>
            <a:ext cx="4495800" cy="3962400"/>
          </a:xfrm>
          <a:prstGeom prst="wedgeEllipseCallout">
            <a:avLst>
              <a:gd name="adj1" fmla="val 74102"/>
              <a:gd name="adj2" fmla="val -3172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এই ভাঙ্গা বোল্ডটি কি পদ্ধোতিতে বের করবে তা সম্পাদন কর</a:t>
            </a:r>
            <a:endParaRPr lang="en-US" sz="4400" b="1" dirty="0" smtClean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2954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8000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সকল ছাত্র ছাত্রীর সুস্থতা কামনা করে  আজকের মত ক্লাস শেষ করলাম </a:t>
            </a:r>
            <a:endParaRPr lang="en-US" sz="8000" dirty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n-IN" sz="8900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dirty="0"/>
          </a:p>
        </p:txBody>
      </p:sp>
      <p:pic>
        <p:nvPicPr>
          <p:cNvPr id="5" name="Content Placeholder 4" descr="indexggg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1905001"/>
            <a:ext cx="7874000" cy="4267199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19200" y="838200"/>
            <a:ext cx="579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IN" sz="60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শিরোনাম</a:t>
            </a:r>
            <a:endParaRPr lang="en-US" sz="6000" b="1" u="sng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7" name="Content Placeholder 6" descr="images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876800" y="1828800"/>
            <a:ext cx="3962400" cy="3657600"/>
          </a:xfrm>
        </p:spPr>
      </p:pic>
      <p:pic>
        <p:nvPicPr>
          <p:cNvPr id="10" name="Content Placeholder 9" descr="7dddddd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04800" y="1828800"/>
            <a:ext cx="4267200" cy="3352800"/>
          </a:xfrm>
        </p:spPr>
      </p:pic>
      <p:sp>
        <p:nvSpPr>
          <p:cNvPr id="12" name="Cloud Callout 11"/>
          <p:cNvSpPr/>
          <p:nvPr/>
        </p:nvSpPr>
        <p:spPr>
          <a:xfrm rot="19584186">
            <a:off x="3251369" y="3870802"/>
            <a:ext cx="3631202" cy="2362200"/>
          </a:xfrm>
          <a:prstGeom prst="cloudCallout">
            <a:avLst>
              <a:gd name="adj1" fmla="val 70222"/>
              <a:gd name="adj2" fmla="val -244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???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sz="66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ভাংগা স্টাড বেরকরণ</a:t>
            </a:r>
            <a:endParaRPr lang="en-US" sz="6600" b="1" dirty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Content Placeholder 5" descr="7ddddddsss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6829" t="10526" r="29268" b="5263"/>
          <a:stretch>
            <a:fillRect/>
          </a:stretch>
        </p:blipFill>
        <p:spPr>
          <a:xfrm>
            <a:off x="4953000" y="2057400"/>
            <a:ext cx="3429000" cy="4038600"/>
          </a:xfrm>
        </p:spPr>
      </p:pic>
      <p:pic>
        <p:nvPicPr>
          <p:cNvPr id="5" name="Content Placeholder 18" descr="dril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1981200"/>
            <a:ext cx="4191000" cy="42672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197114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IN" sz="72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99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4000" b="1" u="sng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99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8100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স্ক্রু এক্সট্রাক্টর সনাক্ত করতে পারবে</a:t>
            </a:r>
            <a:endParaRPr lang="en-US" sz="2800" dirty="0" smtClean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স্ক্রু এক্সট্রাক্টর ব্যবহারের যন্ত্রপাতি চিহ্নিত করতে পারবে</a:t>
            </a:r>
            <a:endParaRPr lang="en-US" sz="2800" dirty="0" smtClean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স্ক্রু এক্সট্রাক্টর ও ড্রিলবিট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এর পার্থক্য বর্ণনা করতে পারবে।</a:t>
            </a:r>
            <a:endParaRPr lang="en-US" sz="2800" dirty="0" smtClean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2800" dirty="0" smtClean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2800" dirty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1143000" y="2743200"/>
            <a:ext cx="7620000" cy="8382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32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এ অধ্যায় শেষে শিক্ষার্থীরা যা করতে পারবে...</a:t>
            </a:r>
            <a:endParaRPr lang="en-US" sz="3200" b="1" dirty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2590800"/>
            <a:ext cx="2600325" cy="2600325"/>
          </a:xfrm>
        </p:spPr>
      </p:pic>
      <p:pic>
        <p:nvPicPr>
          <p:cNvPr id="6" name="Content Placeholder 5" descr="2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r="-2876"/>
          <a:stretch>
            <a:fillRect/>
          </a:stretch>
        </p:blipFill>
        <p:spPr>
          <a:xfrm>
            <a:off x="5562600" y="2133600"/>
            <a:ext cx="2895600" cy="3076465"/>
          </a:xfrm>
        </p:spPr>
      </p:pic>
      <p:sp>
        <p:nvSpPr>
          <p:cNvPr id="7" name="Down Arrow Callout 6"/>
          <p:cNvSpPr/>
          <p:nvPr/>
        </p:nvSpPr>
        <p:spPr>
          <a:xfrm>
            <a:off x="457200" y="381000"/>
            <a:ext cx="7772400" cy="1676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যন্ত্রপাতি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3340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স্ক্রু এক্সট্রাক্টর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54102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ড্রিলবিট</a:t>
            </a:r>
            <a:endParaRPr 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2209800"/>
            <a:ext cx="3657600" cy="2286000"/>
          </a:xfrm>
        </p:spPr>
      </p:pic>
      <p:pic>
        <p:nvPicPr>
          <p:cNvPr id="6" name="Content Placeholder 5" descr="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62400" y="2133600"/>
            <a:ext cx="4772026" cy="2286000"/>
          </a:xfrm>
        </p:spPr>
      </p:pic>
      <p:sp>
        <p:nvSpPr>
          <p:cNvPr id="9" name="Down Arrow Callout 8"/>
          <p:cNvSpPr/>
          <p:nvPr/>
        </p:nvSpPr>
        <p:spPr>
          <a:xfrm>
            <a:off x="533400" y="381000"/>
            <a:ext cx="7772400" cy="1524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যন্ত্রপাতি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8006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72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হ্যামার 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572000"/>
            <a:ext cx="3735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IN" sz="72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ট্যাপ হ্যান্ডেল</a:t>
            </a:r>
            <a:endParaRPr lang="en-US" sz="7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90600" y="1981200"/>
            <a:ext cx="3276600" cy="2444848"/>
          </a:xfrm>
        </p:spPr>
      </p:pic>
      <p:pic>
        <p:nvPicPr>
          <p:cNvPr id="10" name="Content Placeholder 9" descr="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29200" y="1981200"/>
            <a:ext cx="3276600" cy="2667000"/>
          </a:xfrm>
        </p:spPr>
      </p:pic>
      <p:sp>
        <p:nvSpPr>
          <p:cNvPr id="11" name="Down Arrow Callout 10"/>
          <p:cNvSpPr/>
          <p:nvPr/>
        </p:nvSpPr>
        <p:spPr>
          <a:xfrm>
            <a:off x="533400" y="228600"/>
            <a:ext cx="7772400" cy="1524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যন্ত্রপাতি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8768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0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সেন্টার পাঞ্চ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4400" y="49276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54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ড্রিল চাক ও চাবি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" y="1981200"/>
            <a:ext cx="4495800" cy="2895600"/>
          </a:xfrm>
        </p:spPr>
      </p:pic>
      <p:pic>
        <p:nvPicPr>
          <p:cNvPr id="8" name="Content Placeholder 7" descr="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1905000"/>
            <a:ext cx="4492466" cy="2971800"/>
          </a:xfrm>
        </p:spPr>
      </p:pic>
      <p:sp>
        <p:nvSpPr>
          <p:cNvPr id="11" name="Down Arrow Callout 10"/>
          <p:cNvSpPr/>
          <p:nvPr/>
        </p:nvSpPr>
        <p:spPr>
          <a:xfrm>
            <a:off x="533400" y="457200"/>
            <a:ext cx="7772400" cy="1371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latin typeface="NikoshLightBAN" pitchFamily="2" charset="0"/>
                <a:cs typeface="NikoshLightBAN" pitchFamily="2" charset="0"/>
              </a:rPr>
              <a:t>প্রয়োজনীয় যন্ত্রপাতি নির্বাচন </a:t>
            </a:r>
            <a:endParaRPr lang="en-US" sz="5400" dirty="0" smtClean="0">
              <a:latin typeface="NikoshLightBAN" pitchFamily="2" charset="0"/>
              <a:cs typeface="NikoshLightBAN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5188803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হ্যান্ড ড্রিল মেশিন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51054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ওয়েল ক্যান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928</TotalTime>
  <Words>338</Words>
  <Application>Microsoft Office PowerPoint</Application>
  <PresentationFormat>On-screen Show (4:3)</PresentationFormat>
  <Paragraphs>79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Calibri</vt:lpstr>
      <vt:lpstr>Constantia</vt:lpstr>
      <vt:lpstr>Franklin Gothic Book</vt:lpstr>
      <vt:lpstr>Franklin Gothic Medium</vt:lpstr>
      <vt:lpstr>Gill Sans MT</vt:lpstr>
      <vt:lpstr>NikoshBAN</vt:lpstr>
      <vt:lpstr>NikoshLightBAN</vt:lpstr>
      <vt:lpstr>Verdana</vt:lpstr>
      <vt:lpstr>Wingdings 2</vt:lpstr>
      <vt:lpstr>Flow</vt:lpstr>
      <vt:lpstr>Trek</vt:lpstr>
      <vt:lpstr>Paper</vt:lpstr>
      <vt:lpstr>Solstice</vt:lpstr>
      <vt:lpstr>PowerPoint Presentation</vt:lpstr>
      <vt:lpstr>পরিচিতি</vt:lpstr>
      <vt:lpstr>PowerPoint Presentation</vt:lpstr>
      <vt:lpstr>ভাংগা স্টাড বেরকরণ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ধন্যবাদ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Bilash</cp:lastModifiedBy>
  <cp:revision>350</cp:revision>
  <dcterms:created xsi:type="dcterms:W3CDTF">2006-08-16T00:00:00Z</dcterms:created>
  <dcterms:modified xsi:type="dcterms:W3CDTF">2023-11-21T13:29:27Z</dcterms:modified>
</cp:coreProperties>
</file>