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74" r:id="rId3"/>
    <p:sldId id="275" r:id="rId4"/>
    <p:sldId id="276" r:id="rId5"/>
    <p:sldId id="259" r:id="rId6"/>
    <p:sldId id="267" r:id="rId7"/>
    <p:sldId id="263" r:id="rId8"/>
    <p:sldId id="277" r:id="rId9"/>
    <p:sldId id="265" r:id="rId10"/>
    <p:sldId id="271" r:id="rId11"/>
    <p:sldId id="273" r:id="rId12"/>
    <p:sldId id="268" r:id="rId13"/>
    <p:sldId id="280" r:id="rId14"/>
    <p:sldId id="27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DEC2E-4875-4910-A2FF-46372E4C4643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406FD-F984-4A91-8B82-505B30965B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133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o-beautiful-red-rose-flower-flower-pictur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5800" y="0"/>
            <a:ext cx="98298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</p:pic>
      <p:sp>
        <p:nvSpPr>
          <p:cNvPr id="4" name="Rectangle 3"/>
          <p:cNvSpPr/>
          <p:nvPr/>
        </p:nvSpPr>
        <p:spPr>
          <a:xfrm>
            <a:off x="381000" y="4134922"/>
            <a:ext cx="7162800" cy="27230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bn-IN" sz="1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our_stroke_cycl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838200"/>
            <a:ext cx="8229600" cy="4342838"/>
          </a:xfrm>
        </p:spPr>
      </p:pic>
      <p:sp>
        <p:nvSpPr>
          <p:cNvPr id="22" name="TextBox 21"/>
          <p:cNvSpPr txBox="1"/>
          <p:nvPr/>
        </p:nvSpPr>
        <p:spPr>
          <a:xfrm>
            <a:off x="2971800" y="5334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62000" y="5410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457200" y="4572000"/>
            <a:ext cx="8382000" cy="1359932"/>
            <a:chOff x="457200" y="4572000"/>
            <a:chExt cx="8382000" cy="1359932"/>
          </a:xfrm>
        </p:grpSpPr>
        <p:cxnSp>
          <p:nvCxnSpPr>
            <p:cNvPr id="8" name="Straight Arrow Connector 7"/>
            <p:cNvCxnSpPr/>
            <p:nvPr/>
          </p:nvCxnSpPr>
          <p:spPr>
            <a:xfrm rot="5400000" flipH="1" flipV="1">
              <a:off x="990600" y="4800600"/>
              <a:ext cx="1066800" cy="609600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5400000" flipH="1" flipV="1">
              <a:off x="3314700" y="5066506"/>
              <a:ext cx="990600" cy="1588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rot="16200000" flipV="1">
              <a:off x="7162800" y="4724400"/>
              <a:ext cx="990600" cy="685800"/>
            </a:xfrm>
            <a:prstGeom prst="straightConnector1">
              <a:avLst/>
            </a:prstGeom>
            <a:ln w="762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rot="5400000" flipH="1" flipV="1">
              <a:off x="5066506" y="5066506"/>
              <a:ext cx="990600" cy="1588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457200" y="55626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n-BD" dirty="0" smtClean="0">
                  <a:latin typeface="NikoshBAN" pitchFamily="2" charset="0"/>
                  <a:cs typeface="NikoshBAN" pitchFamily="2" charset="0"/>
                </a:rPr>
                <a:t>পাওয়ার স্ট্রোক</a:t>
              </a:r>
              <a:endParaRPr lang="en-US" dirty="0">
                <a:latin typeface="NikoshBAN" pitchFamily="2" charset="0"/>
                <a:cs typeface="NikoshBAN" pitchFamily="2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048000" y="55626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latin typeface="NikoshBAN" pitchFamily="2" charset="0"/>
                  <a:cs typeface="NikoshBAN" pitchFamily="2" charset="0"/>
                </a:rPr>
                <a:t>এগজষ্ট</a:t>
              </a:r>
              <a:r>
                <a:rPr lang="bn-BD" dirty="0" smtClean="0">
                  <a:latin typeface="NikoshBAN" pitchFamily="2" charset="0"/>
                  <a:cs typeface="NikoshBAN" pitchFamily="2" charset="0"/>
                </a:rPr>
                <a:t> স্ট্রোক</a:t>
              </a:r>
              <a:endParaRPr lang="en-US" dirty="0">
                <a:latin typeface="NikoshBAN" pitchFamily="2" charset="0"/>
                <a:cs typeface="NikoshBAN" pitchFamily="2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391400" y="5498068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latin typeface="NikoshBAN" pitchFamily="2" charset="0"/>
                  <a:cs typeface="NikoshBAN" pitchFamily="2" charset="0"/>
                </a:rPr>
                <a:t>কম্প্রেশন</a:t>
              </a:r>
              <a:r>
                <a:rPr lang="bn-BD" dirty="0" smtClean="0">
                  <a:latin typeface="NikoshBAN" pitchFamily="2" charset="0"/>
                  <a:cs typeface="NikoshBAN" pitchFamily="2" charset="0"/>
                </a:rPr>
                <a:t> স্ট্রোক</a:t>
              </a:r>
              <a:endParaRPr lang="en-US" dirty="0">
                <a:latin typeface="NikoshBAN" pitchFamily="2" charset="0"/>
                <a:cs typeface="NikoshBAN" pitchFamily="2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876800" y="55626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 smtClean="0">
                  <a:latin typeface="NikoshBAN" pitchFamily="2" charset="0"/>
                  <a:cs typeface="NikoshBAN" pitchFamily="2" charset="0"/>
                </a:rPr>
                <a:t>সাকশন</a:t>
              </a:r>
              <a:r>
                <a:rPr lang="bn-BD" dirty="0" smtClean="0">
                  <a:latin typeface="NikoshBAN" pitchFamily="2" charset="0"/>
                  <a:cs typeface="NikoshBAN" pitchFamily="2" charset="0"/>
                </a:rPr>
                <a:t> স্ট্রোক</a:t>
              </a:r>
              <a:endParaRPr lang="en-US" dirty="0">
                <a:latin typeface="NikoshBAN" pitchFamily="2" charset="0"/>
                <a:cs typeface="NikoshBAN" pitchFamily="2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895600" y="0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চিত্রটি</a:t>
            </a:r>
            <a:r>
              <a:rPr lang="en-US" sz="4800" b="1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লক্ষ্য</a:t>
            </a:r>
            <a:r>
              <a:rPr lang="en-US" sz="4800" b="1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কর</a:t>
            </a:r>
            <a:r>
              <a:rPr lang="en-US" sz="4800" b="1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en-US" sz="4800" b="1" dirty="0">
              <a:solidFill>
                <a:srgbClr val="C00000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our_stroke_cycle.jpg"/>
          <p:cNvPicPr>
            <a:picLocks noChangeAspect="1"/>
          </p:cNvPicPr>
          <p:nvPr/>
        </p:nvPicPr>
        <p:blipFill>
          <a:blip r:embed="rId2"/>
          <a:srcRect l="30556" t="12282" r="50000" b="8760"/>
          <a:stretch>
            <a:fillRect/>
          </a:stretch>
        </p:blipFill>
        <p:spPr>
          <a:xfrm>
            <a:off x="2514600" y="1905000"/>
            <a:ext cx="1600200" cy="3429000"/>
          </a:xfrm>
          <a:prstGeom prst="rect">
            <a:avLst/>
          </a:prstGeom>
        </p:spPr>
      </p:pic>
      <p:pic>
        <p:nvPicPr>
          <p:cNvPr id="5" name="Content Placeholder 3" descr="four_stroke_cycle.jpg"/>
          <p:cNvPicPr>
            <a:picLocks noChangeAspect="1"/>
          </p:cNvPicPr>
          <p:nvPr/>
        </p:nvPicPr>
        <p:blipFill>
          <a:blip r:embed="rId2"/>
          <a:srcRect l="73148" t="12283" r="6482" b="12269"/>
          <a:stretch>
            <a:fillRect/>
          </a:stretch>
        </p:blipFill>
        <p:spPr>
          <a:xfrm>
            <a:off x="4800600" y="609600"/>
            <a:ext cx="1676400" cy="3276600"/>
          </a:xfrm>
          <a:prstGeom prst="rect">
            <a:avLst/>
          </a:prstGeom>
        </p:spPr>
      </p:pic>
      <p:pic>
        <p:nvPicPr>
          <p:cNvPr id="6" name="Content Placeholder 3" descr="four_stroke_cycle.jpg"/>
          <p:cNvPicPr>
            <a:picLocks noChangeAspect="1"/>
          </p:cNvPicPr>
          <p:nvPr/>
        </p:nvPicPr>
        <p:blipFill>
          <a:blip r:embed="rId2"/>
          <a:srcRect l="52778" t="12283" r="27778" b="10515"/>
          <a:stretch>
            <a:fillRect/>
          </a:stretch>
        </p:blipFill>
        <p:spPr>
          <a:xfrm>
            <a:off x="6934200" y="1752600"/>
            <a:ext cx="1600200" cy="3352800"/>
          </a:xfrm>
          <a:prstGeom prst="rect">
            <a:avLst/>
          </a:prstGeom>
        </p:spPr>
      </p:pic>
      <p:pic>
        <p:nvPicPr>
          <p:cNvPr id="7" name="Content Placeholder 3" descr="four_stroke_cycle.jpg"/>
          <p:cNvPicPr>
            <a:picLocks noChangeAspect="1"/>
          </p:cNvPicPr>
          <p:nvPr/>
        </p:nvPicPr>
        <p:blipFill>
          <a:blip r:embed="rId2"/>
          <a:srcRect l="10185" t="10528" r="71296" b="10515"/>
          <a:stretch>
            <a:fillRect/>
          </a:stretch>
        </p:blipFill>
        <p:spPr>
          <a:xfrm>
            <a:off x="381000" y="914400"/>
            <a:ext cx="1524000" cy="3429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57200" y="43434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400" b="1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পাওয়ার স্ট্রোক</a:t>
            </a:r>
            <a:endParaRPr lang="en-US" sz="2400" b="1" dirty="0">
              <a:solidFill>
                <a:srgbClr val="C000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4600" y="51816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400" b="1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এগজষ্ট স্ট্রোক</a:t>
            </a:r>
            <a:endParaRPr lang="en-US" sz="2400" b="1" dirty="0">
              <a:solidFill>
                <a:srgbClr val="C000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24400" y="40386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400" b="1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কম্প্রেশন স্ট্রোক</a:t>
            </a:r>
            <a:endParaRPr lang="en-US" sz="2400" b="1" dirty="0">
              <a:solidFill>
                <a:srgbClr val="C0000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51054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400" b="1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ইনটেক স্ট্রোক</a:t>
            </a:r>
            <a:endParaRPr lang="en-US" sz="2400" b="1" dirty="0">
              <a:solidFill>
                <a:srgbClr val="C00000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62000" y="76200"/>
            <a:ext cx="7620000" cy="1447800"/>
          </a:xfrm>
          <a:prstGeom prst="ellipse">
            <a:avLst/>
          </a:prstGeom>
          <a:ln w="76200">
            <a:solidFill>
              <a:srgbClr val="00B050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9600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মূল্যায়ন</a:t>
            </a:r>
            <a:endParaRPr lang="en-US" sz="9600" dirty="0">
              <a:solidFill>
                <a:srgbClr val="FFFF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57200" y="1828800"/>
            <a:ext cx="8153400" cy="4343400"/>
          </a:xfrm>
          <a:prstGeom prst="roundRect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828800" y="1981200"/>
            <a:ext cx="4495800" cy="1638300"/>
            <a:chOff x="1828800" y="1981200"/>
            <a:chExt cx="4495800" cy="1638300"/>
          </a:xfrm>
        </p:grpSpPr>
        <p:pic>
          <p:nvPicPr>
            <p:cNvPr id="9" name="Content Placeholder 3" descr="four_stroke_cycle.jpg"/>
            <p:cNvPicPr>
              <a:picLocks noChangeAspect="1"/>
            </p:cNvPicPr>
            <p:nvPr/>
          </p:nvPicPr>
          <p:blipFill>
            <a:blip r:embed="rId2"/>
            <a:srcRect l="73148" t="12283" r="6482" b="12269"/>
            <a:stretch>
              <a:fillRect/>
            </a:stretch>
          </p:blipFill>
          <p:spPr>
            <a:xfrm>
              <a:off x="1828800" y="1981200"/>
              <a:ext cx="838200" cy="16383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895600" y="2590800"/>
              <a:ext cx="3429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 smtClean="0">
                  <a:latin typeface="NikoshBAN" pitchFamily="2" charset="0"/>
                  <a:cs typeface="NikoshBAN" pitchFamily="2" charset="0"/>
                </a:rPr>
                <a:t>চিত্রটি</a:t>
              </a:r>
              <a:r>
                <a:rPr lang="en-US" sz="2800" dirty="0" smtClean="0">
                  <a:latin typeface="NikoshBAN" pitchFamily="2" charset="0"/>
                  <a:cs typeface="NikoshBAN" pitchFamily="2" charset="0"/>
                </a:rPr>
                <a:t> </a:t>
              </a:r>
              <a:r>
                <a:rPr lang="en-US" sz="2800" dirty="0" err="1" smtClean="0">
                  <a:latin typeface="NikoshBAN" pitchFamily="2" charset="0"/>
                  <a:cs typeface="NikoshBAN" pitchFamily="2" charset="0"/>
                </a:rPr>
                <a:t>কোন</a:t>
              </a:r>
              <a:r>
                <a:rPr lang="en-US" sz="2800" dirty="0" smtClean="0">
                  <a:latin typeface="NikoshBAN" pitchFamily="2" charset="0"/>
                  <a:cs typeface="NikoshBAN" pitchFamily="2" charset="0"/>
                </a:rPr>
                <a:t> </a:t>
              </a:r>
              <a:r>
                <a:rPr lang="en-US" sz="2800" dirty="0" err="1" smtClean="0">
                  <a:latin typeface="NikoshBAN" pitchFamily="2" charset="0"/>
                  <a:cs typeface="NikoshBAN" pitchFamily="2" charset="0"/>
                </a:rPr>
                <a:t>ষ্ট্রেকের</a:t>
              </a:r>
              <a:r>
                <a:rPr lang="en-US" sz="2800" dirty="0" smtClean="0">
                  <a:latin typeface="NikoshBAN" pitchFamily="2" charset="0"/>
                  <a:cs typeface="NikoshBAN" pitchFamily="2" charset="0"/>
                </a:rPr>
                <a:t> ?</a:t>
              </a:r>
              <a:endParaRPr lang="en-US" dirty="0">
                <a:latin typeface="NikoshBAN" pitchFamily="2" charset="0"/>
                <a:cs typeface="NikoshBAN" pitchFamily="2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752600" y="3962400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স্পার্ক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প্লাগ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কোন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ইঞ্জিনে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ব্যবহার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 smtClean="0">
                <a:latin typeface="NikoshBAN" pitchFamily="2" charset="0"/>
                <a:cs typeface="NikoshBAN" pitchFamily="2" charset="0"/>
              </a:rPr>
              <a:t>করাহয়</a:t>
            </a:r>
            <a:r>
              <a:rPr lang="en-US" sz="3200" dirty="0" smtClean="0">
                <a:latin typeface="NikoshBAN" pitchFamily="2" charset="0"/>
                <a:cs typeface="NikoshBAN" pitchFamily="2" charset="0"/>
              </a:rPr>
              <a:t> ?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52600" y="4724401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এগজষ্ট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ষ্ট্রোকে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উভয়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ভাল্ব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বন্ধ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থাকে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(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সত্য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/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মিথ্যা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)</a:t>
            </a:r>
            <a:endParaRPr lang="en-US" sz="2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52600" y="5486400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শক্তি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উৎপাদনের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ষ্ট্রোক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কোনটিকে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বলাহয়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?</a:t>
            </a:r>
            <a:endParaRPr lang="en-US" sz="28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2" grpId="0"/>
      <p:bldP spid="14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228600" y="381000"/>
            <a:ext cx="8610600" cy="2895600"/>
          </a:xfrm>
          <a:prstGeom prst="horizontalScroll">
            <a:avLst/>
          </a:prstGeom>
          <a:solidFill>
            <a:schemeClr val="accent3">
              <a:alpha val="99000"/>
            </a:schemeClr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BD" sz="115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বাড়ীর কাজ</a:t>
            </a:r>
            <a:endParaRPr lang="en-US" sz="11500" dirty="0">
              <a:solidFill>
                <a:schemeClr val="tx1"/>
              </a:solidFill>
            </a:endParaRPr>
          </a:p>
        </p:txBody>
      </p:sp>
      <p:sp>
        <p:nvSpPr>
          <p:cNvPr id="4" name="Flowchart: Alternate Process 3"/>
          <p:cNvSpPr/>
          <p:nvPr/>
        </p:nvSpPr>
        <p:spPr>
          <a:xfrm>
            <a:off x="228600" y="3962400"/>
            <a:ext cx="8686800" cy="2057400"/>
          </a:xfrm>
          <a:prstGeom prst="flowChartAlternateProcess">
            <a:avLst/>
          </a:prstGeom>
          <a:solidFill>
            <a:schemeClr val="accent3"/>
          </a:solidFill>
          <a:ln w="762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পেট্রোল</a:t>
            </a:r>
            <a:r>
              <a:rPr lang="en-US" sz="4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ইঞ্জিন</a:t>
            </a:r>
            <a:r>
              <a:rPr lang="en-US" sz="4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ব্যবহারে</a:t>
            </a:r>
            <a:r>
              <a:rPr lang="en-US" sz="4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পরিচালিত</a:t>
            </a:r>
            <a:r>
              <a:rPr lang="en-US" sz="4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হয়</a:t>
            </a:r>
            <a:r>
              <a:rPr lang="en-US" sz="4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এমন</a:t>
            </a:r>
            <a:r>
              <a:rPr lang="en-US" sz="4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পনেরটি</a:t>
            </a:r>
            <a:r>
              <a:rPr lang="en-US" sz="4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যন্ত্রের</a:t>
            </a:r>
            <a:r>
              <a:rPr lang="en-US" sz="4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তালিকা</a:t>
            </a:r>
            <a:r>
              <a:rPr lang="en-US" sz="4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তৈরী</a:t>
            </a:r>
            <a:r>
              <a:rPr lang="en-US" sz="4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কর</a:t>
            </a:r>
            <a:r>
              <a:rPr lang="en-US" sz="4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। </a:t>
            </a:r>
            <a:endParaRPr lang="en-US" sz="48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524000"/>
            <a:ext cx="8458200" cy="37702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bn-IN" sz="239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ধন্যবাদ</a:t>
            </a:r>
            <a:endParaRPr lang="en-US" sz="239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981200" y="533400"/>
            <a:ext cx="5638800" cy="6096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n-IN" sz="4000" dirty="0" smtClean="0">
                <a:latin typeface="NikoshBAN" pitchFamily="2" charset="0"/>
                <a:cs typeface="NikoshBAN" pitchFamily="2" charset="0"/>
              </a:rPr>
              <a:t>পরিচয়</a:t>
            </a:r>
            <a:endParaRPr lang="en-US" sz="4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76800" y="4648201"/>
            <a:ext cx="388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3200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নবম শ্রেণি</a:t>
            </a:r>
            <a:endParaRPr lang="en-US" sz="3200" dirty="0" smtClean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bn-IN" sz="3200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ফার্ম মেশিনারী-২</a:t>
            </a:r>
            <a:endParaRPr lang="en-US" sz="3200" dirty="0" smtClean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en-US" sz="320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৩য়</a:t>
            </a:r>
            <a:r>
              <a:rPr lang="bn-IN" sz="320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, </a:t>
            </a:r>
            <a:r>
              <a:rPr lang="bn-IN" sz="3200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অধ্যায়</a:t>
            </a:r>
            <a:endParaRPr lang="en-US" sz="3200" dirty="0" smtClean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TextBox 1"/>
          <p:cNvSpPr txBox="1"/>
          <p:nvPr/>
        </p:nvSpPr>
        <p:spPr>
          <a:xfrm>
            <a:off x="304800" y="2893875"/>
            <a:ext cx="3810000" cy="175432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গৌত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ম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কুমার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মন্ডল</a:t>
            </a:r>
          </a:p>
          <a:p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অধ্যক্ষ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টিএসসি </a:t>
            </a:r>
            <a:r>
              <a:rPr lang="en-US" sz="3600" dirty="0" err="1" smtClean="0">
                <a:latin typeface="NikoshBAN" pitchFamily="2" charset="0"/>
                <a:cs typeface="NikoshBAN" pitchFamily="2" charset="0"/>
              </a:rPr>
              <a:t>আক্কেলপুর</a:t>
            </a:r>
            <a:r>
              <a:rPr lang="bn-IN" sz="3600" dirty="0" smtClean="0">
                <a:latin typeface="NikoshBAN" pitchFamily="2" charset="0"/>
                <a:cs typeface="NikoshBAN" pitchFamily="2" charset="0"/>
              </a:rPr>
              <a:t>।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Natural Scenery\Mo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8686800" y="533400"/>
            <a:ext cx="8402029" cy="5105400"/>
          </a:xfrm>
          <a:prstGeom prst="rect">
            <a:avLst/>
          </a:prstGeom>
          <a:noFill/>
        </p:spPr>
      </p:pic>
      <p:sp>
        <p:nvSpPr>
          <p:cNvPr id="3" name="Oval 2"/>
          <p:cNvSpPr/>
          <p:nvPr/>
        </p:nvSpPr>
        <p:spPr>
          <a:xfrm>
            <a:off x="4267200" y="7086600"/>
            <a:ext cx="1371600" cy="12954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152400" y="4572000"/>
            <a:ext cx="4876800" cy="1071265"/>
            <a:chOff x="228600" y="4648200"/>
            <a:chExt cx="4876800" cy="1071265"/>
          </a:xfrm>
        </p:grpSpPr>
        <p:sp>
          <p:nvSpPr>
            <p:cNvPr id="4" name="Bent-Up Arrow 3"/>
            <p:cNvSpPr/>
            <p:nvPr/>
          </p:nvSpPr>
          <p:spPr>
            <a:xfrm>
              <a:off x="2971800" y="4648200"/>
              <a:ext cx="2133600" cy="914400"/>
            </a:xfrm>
            <a:prstGeom prst="bentUpArrow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28600" y="5257800"/>
              <a:ext cx="2667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>
                  <a:solidFill>
                    <a:srgbClr val="00B0F0"/>
                  </a:solidFill>
                  <a:latin typeface="NikoshBAN" pitchFamily="2" charset="0"/>
                  <a:cs typeface="NikoshBAN" pitchFamily="2" charset="0"/>
                </a:rPr>
                <a:t>ফোর</a:t>
              </a:r>
              <a:r>
                <a:rPr lang="en-US" sz="2400" b="1" dirty="0" smtClean="0">
                  <a:solidFill>
                    <a:srgbClr val="00B0F0"/>
                  </a:solidFill>
                  <a:latin typeface="NikoshBAN" pitchFamily="2" charset="0"/>
                  <a:cs typeface="NikoshBAN" pitchFamily="2" charset="0"/>
                </a:rPr>
                <a:t> </a:t>
              </a:r>
              <a:r>
                <a:rPr lang="en-US" sz="2400" b="1" dirty="0" err="1" smtClean="0">
                  <a:solidFill>
                    <a:srgbClr val="00B0F0"/>
                  </a:solidFill>
                  <a:latin typeface="NikoshBAN" pitchFamily="2" charset="0"/>
                  <a:cs typeface="NikoshBAN" pitchFamily="2" charset="0"/>
                </a:rPr>
                <a:t>ষ্ট্রোক</a:t>
              </a:r>
              <a:r>
                <a:rPr lang="en-US" sz="2400" b="1" dirty="0" smtClean="0">
                  <a:solidFill>
                    <a:srgbClr val="00B0F0"/>
                  </a:solidFill>
                  <a:latin typeface="NikoshBAN" pitchFamily="2" charset="0"/>
                  <a:cs typeface="NikoshBAN" pitchFamily="2" charset="0"/>
                </a:rPr>
                <a:t> </a:t>
              </a:r>
              <a:r>
                <a:rPr lang="en-US" sz="2400" b="1" dirty="0" err="1" smtClean="0">
                  <a:solidFill>
                    <a:srgbClr val="00B0F0"/>
                  </a:solidFill>
                  <a:latin typeface="NikoshBAN" pitchFamily="2" charset="0"/>
                  <a:cs typeface="NikoshBAN" pitchFamily="2" charset="0"/>
                </a:rPr>
                <a:t>পেট্রোল</a:t>
              </a:r>
              <a:r>
                <a:rPr lang="en-US" sz="2400" b="1" dirty="0" smtClean="0">
                  <a:solidFill>
                    <a:srgbClr val="00B0F0"/>
                  </a:solidFill>
                  <a:latin typeface="NikoshBAN" pitchFamily="2" charset="0"/>
                  <a:cs typeface="NikoshBAN" pitchFamily="2" charset="0"/>
                </a:rPr>
                <a:t> </a:t>
              </a:r>
              <a:r>
                <a:rPr lang="en-US" sz="2400" b="1" dirty="0" err="1" smtClean="0">
                  <a:solidFill>
                    <a:srgbClr val="00B0F0"/>
                  </a:solidFill>
                  <a:latin typeface="NikoshBAN" pitchFamily="2" charset="0"/>
                  <a:cs typeface="NikoshBAN" pitchFamily="2" charset="0"/>
                </a:rPr>
                <a:t>ইঞ্জিন</a:t>
              </a:r>
              <a:endParaRPr lang="en-US" sz="2400" b="1" dirty="0">
                <a:solidFill>
                  <a:srgbClr val="00B0F0"/>
                </a:solidFill>
                <a:latin typeface="NikoshBAN" pitchFamily="2" charset="0"/>
                <a:cs typeface="NikoshBAN" pitchFamily="2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438 0.18333 L 1.00712 0.0166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1" y="-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67 2.22222E-6 L -0.01667 -0.5611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unched Tape 3"/>
          <p:cNvSpPr/>
          <p:nvPr/>
        </p:nvSpPr>
        <p:spPr>
          <a:xfrm>
            <a:off x="304800" y="1828800"/>
            <a:ext cx="8610600" cy="3276600"/>
          </a:xfrm>
          <a:prstGeom prst="flowChartPunchedTape">
            <a:avLst/>
          </a:prstGeom>
          <a:ln w="7620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bn-BD" sz="54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ফোর</a:t>
            </a:r>
            <a:r>
              <a:rPr lang="en-US" sz="54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-</a:t>
            </a:r>
            <a:r>
              <a:rPr lang="bn-BD" sz="54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স্ট্রোক পেট্রোল ইঞ্জি</a:t>
            </a:r>
            <a:r>
              <a:rPr lang="en-US" sz="5400" b="1" dirty="0" err="1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নের</a:t>
            </a:r>
            <a:r>
              <a:rPr lang="bn-BD" sz="5400" b="1" dirty="0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কার্যপ্রনালী</a:t>
            </a:r>
            <a:endParaRPr lang="en-US" sz="3600" b="1" dirty="0" smtClean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874837"/>
            <a:ext cx="8229600" cy="2849563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ইঞ্জিন</a:t>
            </a:r>
            <a:r>
              <a:rPr lang="en-US" b="1" dirty="0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b="1" dirty="0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স্ট্রোক</a:t>
            </a:r>
            <a:r>
              <a:rPr lang="en-US" b="1" dirty="0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কি</a:t>
            </a:r>
            <a:r>
              <a:rPr lang="en-US" b="1" dirty="0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? </a:t>
            </a:r>
            <a:r>
              <a:rPr lang="en-US" b="1" dirty="0" err="1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বলতে</a:t>
            </a:r>
            <a:r>
              <a:rPr lang="en-US" b="1" dirty="0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b="1" dirty="0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পারবে।</a:t>
            </a:r>
            <a:endParaRPr lang="en-US" b="1" dirty="0" smtClean="0">
              <a:solidFill>
                <a:schemeClr val="accent5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bn-BD" b="1" dirty="0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স্ট্রোক</a:t>
            </a:r>
            <a:r>
              <a:rPr lang="en-US" b="1" dirty="0" err="1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গুলো</a:t>
            </a:r>
            <a:r>
              <a:rPr lang="en-US" b="1" dirty="0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চিন্হত</a:t>
            </a:r>
            <a:r>
              <a:rPr lang="en-US" b="1" dirty="0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করতে</a:t>
            </a:r>
            <a:r>
              <a:rPr lang="en-US" b="1" dirty="0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পারবে</a:t>
            </a:r>
            <a:r>
              <a:rPr lang="en-US" b="1" dirty="0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।</a:t>
            </a:r>
            <a:r>
              <a:rPr lang="bn-BD" b="1" dirty="0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en-US" b="1" dirty="0" smtClean="0">
              <a:solidFill>
                <a:schemeClr val="accent5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bn-BD" b="1" dirty="0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ইনটেক ভাল্ব কখন খোলা থাকবে তা </a:t>
            </a:r>
            <a:r>
              <a:rPr lang="en-US" b="1" dirty="0" err="1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বলতে</a:t>
            </a:r>
            <a:r>
              <a:rPr lang="en-US" b="1" dirty="0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b="1" dirty="0" err="1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পারবে</a:t>
            </a:r>
            <a:r>
              <a:rPr lang="en-US" b="1" dirty="0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b="1" dirty="0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পারবে।</a:t>
            </a:r>
            <a:endParaRPr lang="en-US" b="1" dirty="0" smtClean="0">
              <a:solidFill>
                <a:schemeClr val="accent5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bn-BD" b="1" dirty="0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একটি ফোর</a:t>
            </a:r>
            <a:r>
              <a:rPr lang="en-US" b="1" dirty="0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-</a:t>
            </a:r>
            <a:r>
              <a:rPr lang="bn-BD" b="1" dirty="0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স্ট্রোক পেট্রোল ইঞ্জি</a:t>
            </a:r>
            <a:r>
              <a:rPr lang="en-US" b="1" dirty="0" err="1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নের</a:t>
            </a:r>
            <a:r>
              <a:rPr lang="bn-BD" b="1" dirty="0" smtClean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 কার্যপ্রনালী বর্ণনা করতে পারবে</a:t>
            </a:r>
          </a:p>
          <a:p>
            <a:endParaRPr lang="en-US" dirty="0" smtClean="0">
              <a:latin typeface="NikoshBAN" pitchFamily="2" charset="0"/>
              <a:cs typeface="NikoshBAN" pitchFamily="2" charset="0"/>
            </a:endParaRPr>
          </a:p>
          <a:p>
            <a:endParaRPr lang="en-US" dirty="0" smtClean="0">
              <a:latin typeface="NikoshBAN" pitchFamily="2" charset="0"/>
              <a:cs typeface="NikoshBAN" pitchFamily="2" charset="0"/>
            </a:endParaRPr>
          </a:p>
          <a:p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57400" y="274638"/>
            <a:ext cx="4800600" cy="9445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n-BD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NikoshBAN" pitchFamily="2" charset="0"/>
                <a:ea typeface="+mj-ea"/>
                <a:cs typeface="NikoshBAN" pitchFamily="2" charset="0"/>
              </a:rPr>
              <a:t>শিখন ফল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NikoshBAN" pitchFamily="2" charset="0"/>
              <a:ea typeface="+mj-ea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3" descr="four_stroke_cycle.jpg"/>
          <p:cNvPicPr>
            <a:picLocks noChangeAspect="1"/>
          </p:cNvPicPr>
          <p:nvPr/>
        </p:nvPicPr>
        <p:blipFill>
          <a:blip r:embed="rId2"/>
          <a:srcRect l="52778" t="12283" r="27778" b="10515"/>
          <a:stretch>
            <a:fillRect/>
          </a:stretch>
        </p:blipFill>
        <p:spPr>
          <a:xfrm>
            <a:off x="3276600" y="1259114"/>
            <a:ext cx="1981200" cy="4151086"/>
          </a:xfrm>
          <a:prstGeom prst="rect">
            <a:avLst/>
          </a:prstGeom>
        </p:spPr>
      </p:pic>
      <p:sp>
        <p:nvSpPr>
          <p:cNvPr id="10" name="Chevron 9"/>
          <p:cNvSpPr/>
          <p:nvPr/>
        </p:nvSpPr>
        <p:spPr>
          <a:xfrm>
            <a:off x="990600" y="1447800"/>
            <a:ext cx="2133600" cy="381000"/>
          </a:xfrm>
          <a:prstGeom prst="chevr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ইনলেট</a:t>
            </a:r>
            <a:r>
              <a:rPr lang="en-US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ম্যনিফোল্ড</a:t>
            </a:r>
            <a:endParaRPr lang="en-US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52600" y="1524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ইনলেট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ভাল্ব</a:t>
            </a:r>
            <a:endParaRPr lang="en-US" sz="2800" dirty="0">
              <a:latin typeface="NikoshBAN" pitchFamily="2" charset="0"/>
              <a:cs typeface="NikoshBAN" pitchFamily="2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4953000" y="762000"/>
            <a:ext cx="609600" cy="457200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410200" y="2286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এগজষ্ট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ভাল্ব</a:t>
            </a:r>
            <a:endParaRPr lang="en-US" sz="2800" dirty="0">
              <a:latin typeface="NikoshBAN" pitchFamily="2" charset="0"/>
              <a:cs typeface="NikoshBAN" pitchFamily="2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rot="16200000" flipV="1">
            <a:off x="2819400" y="609600"/>
            <a:ext cx="609600" cy="609600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Down Arrow Callout 20"/>
          <p:cNvSpPr/>
          <p:nvPr/>
        </p:nvSpPr>
        <p:spPr>
          <a:xfrm>
            <a:off x="3657600" y="685800"/>
            <a:ext cx="1066800" cy="762000"/>
          </a:xfrm>
          <a:prstGeom prst="downArrowCallou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স্পার্ক</a:t>
            </a:r>
            <a:r>
              <a:rPr lang="en-US" sz="20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প্লাগ</a:t>
            </a:r>
            <a:endParaRPr lang="en-US" sz="20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1" name="Flowchart: Decision 10"/>
          <p:cNvSpPr/>
          <p:nvPr/>
        </p:nvSpPr>
        <p:spPr>
          <a:xfrm>
            <a:off x="2209800" y="5562600"/>
            <a:ext cx="4495800" cy="990600"/>
          </a:xfrm>
          <a:prstGeom prst="flowChartDecision">
            <a:avLst/>
          </a:prstGeom>
          <a:solidFill>
            <a:srgbClr val="C00000"/>
          </a:solidFill>
          <a:ln>
            <a:solidFill>
              <a:srgbClr val="00B05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সাকশন</a:t>
            </a:r>
            <a:r>
              <a:rPr lang="en-US" sz="3600" b="1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3600" b="1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স্ট্রোক 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/>
      <p:bldP spid="16" grpId="0"/>
      <p:bldP spid="21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 descr="four_stroke_cycle.jpg"/>
          <p:cNvPicPr>
            <a:picLocks noChangeAspect="1"/>
          </p:cNvPicPr>
          <p:nvPr/>
        </p:nvPicPr>
        <p:blipFill>
          <a:blip r:embed="rId2"/>
          <a:srcRect l="73148" t="12283" r="6482" b="12269"/>
          <a:stretch>
            <a:fillRect/>
          </a:stretch>
        </p:blipFill>
        <p:spPr>
          <a:xfrm>
            <a:off x="3276600" y="498764"/>
            <a:ext cx="2590800" cy="5063836"/>
          </a:xfrm>
          <a:prstGeom prst="rect">
            <a:avLst/>
          </a:prstGeom>
        </p:spPr>
      </p:pic>
      <p:cxnSp>
        <p:nvCxnSpPr>
          <p:cNvPr id="7" name="Elbow Connector 6"/>
          <p:cNvCxnSpPr/>
          <p:nvPr/>
        </p:nvCxnSpPr>
        <p:spPr>
          <a:xfrm rot="10800000" flipV="1">
            <a:off x="2133600" y="533400"/>
            <a:ext cx="1371600" cy="533400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Elbow Connector 9"/>
          <p:cNvCxnSpPr/>
          <p:nvPr/>
        </p:nvCxnSpPr>
        <p:spPr>
          <a:xfrm>
            <a:off x="5257800" y="533400"/>
            <a:ext cx="1752600" cy="457200"/>
          </a:xfrm>
          <a:prstGeom prst="bentConnector3">
            <a:avLst>
              <a:gd name="adj1" fmla="val 50000"/>
            </a:avLst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33400" y="8382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ইনলেট</a:t>
            </a:r>
            <a:r>
              <a:rPr lang="en-US" sz="28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ভাল্ব</a:t>
            </a:r>
            <a:endParaRPr lang="en-US" sz="2800" b="1" dirty="0">
              <a:solidFill>
                <a:srgbClr val="00B05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10400" y="8382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এগজষ্ট</a:t>
            </a:r>
            <a:r>
              <a:rPr lang="en-US" sz="28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ভাল্ব</a:t>
            </a:r>
            <a:endParaRPr lang="en-US" sz="2800" b="1" dirty="0">
              <a:solidFill>
                <a:srgbClr val="00B05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Flowchart: Decision 7"/>
          <p:cNvSpPr/>
          <p:nvPr/>
        </p:nvSpPr>
        <p:spPr>
          <a:xfrm>
            <a:off x="1752600" y="5638800"/>
            <a:ext cx="5486400" cy="1143000"/>
          </a:xfrm>
          <a:prstGeom prst="flowChartDecision">
            <a:avLst/>
          </a:prstGeom>
          <a:solidFill>
            <a:srgbClr val="C00000"/>
          </a:solidFill>
          <a:ln>
            <a:solidFill>
              <a:srgbClr val="00B05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কম্প্রেশন</a:t>
            </a:r>
            <a:r>
              <a:rPr lang="en-US" sz="3600" b="1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3600" b="1" dirty="0" smtClean="0">
                <a:solidFill>
                  <a:srgbClr val="FFFF00"/>
                </a:solidFill>
                <a:latin typeface="NikoshBAN" pitchFamily="2" charset="0"/>
                <a:cs typeface="NikoshBAN" pitchFamily="2" charset="0"/>
              </a:rPr>
              <a:t>স্ট্রোক </a:t>
            </a:r>
            <a:endParaRPr lang="en-US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 descr="four_stroke_cycle.jpg"/>
          <p:cNvPicPr>
            <a:picLocks noChangeAspect="1"/>
          </p:cNvPicPr>
          <p:nvPr/>
        </p:nvPicPr>
        <p:blipFill>
          <a:blip r:embed="rId2"/>
          <a:srcRect l="10185" t="10528" r="71296" b="10515"/>
          <a:stretch>
            <a:fillRect/>
          </a:stretch>
        </p:blipFill>
        <p:spPr>
          <a:xfrm>
            <a:off x="3276600" y="228600"/>
            <a:ext cx="2667000" cy="60007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086600" y="12954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ইলেকট্রিক</a:t>
            </a:r>
            <a:r>
              <a:rPr lang="en-US" sz="28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স্পার্ক</a:t>
            </a:r>
            <a:endParaRPr lang="en-US" sz="2800" b="1" dirty="0">
              <a:solidFill>
                <a:srgbClr val="00B05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62196" y="6000768"/>
            <a:ext cx="41434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4400" b="1" dirty="0" smtClean="0">
                <a:solidFill>
                  <a:schemeClr val="accent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পাওয়ার স্ট্রোক</a:t>
            </a:r>
            <a:endParaRPr lang="en-US" sz="4400" b="1" dirty="0">
              <a:solidFill>
                <a:schemeClr val="accent2">
                  <a:lumMod val="75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10800000">
            <a:off x="9829800" y="1676400"/>
            <a:ext cx="14478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 -0.022 L -0.52917 -0.022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3" descr="four_stroke_cycle.jpg"/>
          <p:cNvPicPr>
            <a:picLocks noChangeAspect="1"/>
          </p:cNvPicPr>
          <p:nvPr/>
        </p:nvPicPr>
        <p:blipFill>
          <a:blip r:embed="rId2"/>
          <a:srcRect l="30556" t="12282" r="50000" b="8760"/>
          <a:stretch>
            <a:fillRect/>
          </a:stretch>
        </p:blipFill>
        <p:spPr>
          <a:xfrm>
            <a:off x="3200400" y="457200"/>
            <a:ext cx="2842016" cy="5638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76600" y="6019800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4000" b="1" dirty="0" smtClean="0">
                <a:solidFill>
                  <a:srgbClr val="C00000"/>
                </a:solidFill>
                <a:latin typeface="NikoshBAN" pitchFamily="2" charset="0"/>
                <a:cs typeface="NikoshBAN" pitchFamily="2" charset="0"/>
              </a:rPr>
              <a:t>এগজষ্ট স্ট্রোক </a:t>
            </a:r>
            <a:endParaRPr lang="en-US" sz="4000" b="1" dirty="0">
              <a:solidFill>
                <a:srgbClr val="C0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5715000" y="1066801"/>
            <a:ext cx="1066800" cy="39469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781800" y="725269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পোড়া</a:t>
            </a:r>
            <a:r>
              <a:rPr lang="en-US" sz="3600" b="1" dirty="0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 smtClean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গ্যাস</a:t>
            </a:r>
            <a:endParaRPr lang="en-US" sz="3600" b="1" dirty="0">
              <a:solidFill>
                <a:srgbClr val="00B050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825</TotalTime>
  <Words>151</Words>
  <Application>Microsoft Office PowerPoint</Application>
  <PresentationFormat>On-screen Show (4:3)</PresentationFormat>
  <Paragraphs>44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NikoshBAN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সকল কে শুভেচ্চা</dc:title>
  <dc:creator>User.TTTC</dc:creator>
  <cp:lastModifiedBy>Bilash</cp:lastModifiedBy>
  <cp:revision>125</cp:revision>
  <dcterms:created xsi:type="dcterms:W3CDTF">2006-08-16T00:00:00Z</dcterms:created>
  <dcterms:modified xsi:type="dcterms:W3CDTF">2023-11-21T13:07:19Z</dcterms:modified>
</cp:coreProperties>
</file>